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06" r:id="rId2"/>
    <p:sldId id="428" r:id="rId3"/>
    <p:sldId id="296" r:id="rId4"/>
    <p:sldId id="432" r:id="rId5"/>
    <p:sldId id="434" r:id="rId6"/>
    <p:sldId id="419" r:id="rId7"/>
    <p:sldId id="433" r:id="rId8"/>
    <p:sldId id="423" r:id="rId9"/>
    <p:sldId id="431" r:id="rId10"/>
    <p:sldId id="435" r:id="rId11"/>
    <p:sldId id="430"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Crowe" initials="NC" lastIdx="5" clrIdx="0">
    <p:extLst>
      <p:ext uri="{19B8F6BF-5375-455C-9EA6-DF929625EA0E}">
        <p15:presenceInfo xmlns:p15="http://schemas.microsoft.com/office/powerpoint/2012/main" userId="S-1-5-21-2056276045-1667452615-1629300891-7413" providerId="AD"/>
      </p:ext>
    </p:extLst>
  </p:cmAuthor>
  <p:cmAuthor id="2" name="Rupelyn Osorio" initials="RO" lastIdx="1" clrIdx="1">
    <p:extLst>
      <p:ext uri="{19B8F6BF-5375-455C-9EA6-DF929625EA0E}">
        <p15:presenceInfo xmlns:p15="http://schemas.microsoft.com/office/powerpoint/2012/main" userId="S-1-5-21-2056276045-1667452615-1629300891-6572" providerId="AD"/>
      </p:ext>
    </p:extLst>
  </p:cmAuthor>
  <p:cmAuthor id="3" name="Nicholas Crowe" initials="NC [2]" lastIdx="3" clrIdx="2">
    <p:extLst>
      <p:ext uri="{19B8F6BF-5375-455C-9EA6-DF929625EA0E}">
        <p15:presenceInfo xmlns:p15="http://schemas.microsoft.com/office/powerpoint/2012/main" userId="S::NCrowe@cpsa.com::26185f7e-6d36-4886-9dd0-7b5568a3c1a7" providerId="AD"/>
      </p:ext>
    </p:extLst>
  </p:cmAuthor>
  <p:cmAuthor id="4" name="Rupelyn Osorio" initials="RO [2]" lastIdx="3" clrIdx="3">
    <p:extLst>
      <p:ext uri="{19B8F6BF-5375-455C-9EA6-DF929625EA0E}">
        <p15:presenceInfo xmlns:p15="http://schemas.microsoft.com/office/powerpoint/2012/main" userId="S::rosorio@cpsa.com::a62991b4-f815-4bd5-95a4-edc2ff4eed7e" providerId="AD"/>
      </p:ext>
    </p:extLst>
  </p:cmAuthor>
  <p:cmAuthor id="5" name="Bill Banham" initials="BB" lastIdx="2" clrIdx="4">
    <p:extLst>
      <p:ext uri="{19B8F6BF-5375-455C-9EA6-DF929625EA0E}">
        <p15:presenceInfo xmlns:p15="http://schemas.microsoft.com/office/powerpoint/2012/main" userId="Bill Banh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9" autoAdjust="0"/>
    <p:restoredTop sz="58754" autoAdjust="0"/>
  </p:normalViewPr>
  <p:slideViewPr>
    <p:cSldViewPr snapToGrid="0">
      <p:cViewPr varScale="1">
        <p:scale>
          <a:sx n="64" d="100"/>
          <a:sy n="64" d="100"/>
        </p:scale>
        <p:origin x="1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CDD25D70-8A47-485C-AEA1-8154D3783684}" type="datetimeFigureOut">
              <a:rPr lang="en-CA" smtClean="0"/>
              <a:t>2018-12-13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223CA780-DC22-44F4-9884-D768F9E371FA}" type="slidenum">
              <a:rPr lang="en-CA" smtClean="0"/>
              <a:t>‹#›</a:t>
            </a:fld>
            <a:endParaRPr lang="en-CA"/>
          </a:p>
        </p:txBody>
      </p:sp>
    </p:spTree>
    <p:extLst>
      <p:ext uri="{BB962C8B-B14F-4D97-AF65-F5344CB8AC3E}">
        <p14:creationId xmlns:p14="http://schemas.microsoft.com/office/powerpoint/2010/main" val="401563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Hitting your sales quota each quarter is no mean feat. It takes a lot of hard work and talent. But if you’re working flat out and yet consistently finding it hard to make quota, it’s natural to find yourself thinking: what more can I do? Well, the answer most likely is: a lot.</a:t>
            </a:r>
          </a:p>
          <a:p>
            <a:endParaRPr lang="en-CA" dirty="0"/>
          </a:p>
          <a:p>
            <a:r>
              <a:rPr lang="en-CA" dirty="0"/>
              <a:t>The truth is, ensuring you hit your sales quota is not as simple as having a great work ethic and attitude. It takes discipline, organisation and strategy.</a:t>
            </a:r>
          </a:p>
          <a:p>
            <a:r>
              <a:rPr lang="en-CA" dirty="0"/>
              <a:t>Use these tips to help ensure you hit your sales quota.</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0141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goals can be challenging because of all the things that can be done wrong, but in the end they help make work life so much better. Proper goals let everyone know what they need to be doing and where they need to be. Be SMART about goal setting. Make them Specific, Measurable, Attainable, Realistic and Timely. If you do, everyone will win. </a:t>
            </a:r>
          </a:p>
          <a:p>
            <a:endParaRPr lang="en-US" dirty="0"/>
          </a:p>
          <a:p>
            <a:r>
              <a:rPr lang="en-US" dirty="0"/>
              <a:t>It is important that you align with S.M.A.R.T criteria so that you and your sales manager can map out your long term and short term goals, within a strategy which will help you to achieve your ultimate sales goals.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critical element of goal setting is thinking about the physical and mental feeling you will get when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Achieve that goal or</a:t>
            </a:r>
          </a:p>
          <a:p>
            <a:r>
              <a:rPr lang="en-US" sz="1200" kern="1200" dirty="0">
                <a:solidFill>
                  <a:schemeClr val="tx1"/>
                </a:solidFill>
                <a:effectLst/>
                <a:latin typeface="+mn-lt"/>
                <a:ea typeface="+mn-ea"/>
                <a:cs typeface="+mn-cs"/>
              </a:rPr>
              <a:t>b) Fail to achieve that goal</a:t>
            </a:r>
          </a:p>
          <a:p>
            <a:endParaRPr 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216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064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02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weeks 1-3 we considered what you need to get you to the level you deserve to be at – growing through training and support, enjoying your job and hitting targets.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more activity or greater success rate, the greater the sales volume. With your new found success, comes it’s own challenges and recalibrations.. But also extra rewards!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93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kern="1200" dirty="0">
                <a:solidFill>
                  <a:schemeClr val="lt1"/>
                </a:solidFill>
                <a:effectLst/>
                <a:latin typeface="+mn-lt"/>
                <a:ea typeface="+mn-ea"/>
                <a:cs typeface="+mn-cs"/>
              </a:rPr>
              <a:t>When evaluating your efforts, remember the key rules of goal setting. </a:t>
            </a:r>
          </a:p>
          <a:p>
            <a:pPr marL="0" indent="0">
              <a:buFontTx/>
              <a:buNone/>
            </a:pPr>
            <a:endParaRPr lang="en-US" sz="1200" b="0" kern="1200" dirty="0">
              <a:solidFill>
                <a:schemeClr val="lt1"/>
              </a:solidFill>
              <a:effectLst/>
              <a:latin typeface="+mn-lt"/>
              <a:ea typeface="+mn-ea"/>
              <a:cs typeface="+mn-cs"/>
            </a:endParaRPr>
          </a:p>
          <a:p>
            <a:pPr marL="0" indent="0">
              <a:buFontTx/>
              <a:buNone/>
            </a:pPr>
            <a:endParaRPr lang="en-US" sz="1200" b="0" kern="1200" dirty="0">
              <a:solidFill>
                <a:schemeClr val="lt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792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kern="1200" dirty="0">
                <a:solidFill>
                  <a:schemeClr val="lt1"/>
                </a:solidFill>
                <a:effectLst/>
                <a:latin typeface="+mn-lt"/>
                <a:ea typeface="+mn-ea"/>
                <a:cs typeface="+mn-cs"/>
              </a:rPr>
              <a:t>When evaluating your efforts, remember the key rules of goal setting. </a:t>
            </a:r>
          </a:p>
          <a:p>
            <a:pPr marL="0" indent="0">
              <a:buFontTx/>
              <a:buNone/>
            </a:pPr>
            <a:endParaRPr lang="en-US" sz="1200" b="0" kern="1200" dirty="0">
              <a:solidFill>
                <a:schemeClr val="lt1"/>
              </a:solidFill>
              <a:effectLst/>
              <a:latin typeface="+mn-lt"/>
              <a:ea typeface="+mn-ea"/>
              <a:cs typeface="+mn-cs"/>
            </a:endParaRPr>
          </a:p>
          <a:p>
            <a:pPr marL="0" indent="0">
              <a:buFontTx/>
              <a:buNone/>
            </a:pPr>
            <a:endParaRPr lang="en-US" sz="1200" b="0" kern="1200" dirty="0">
              <a:solidFill>
                <a:schemeClr val="lt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70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consider ways to ramp up targets and rewards for those who’ve followed a plan and achieved most of their annual or longer term goals, we should recognize the ability of carefully crafted sales plans to help other colleagues get back on track.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don’t always accomplish the goals that are set for them, or the goals that they set for themselves. People generally want to fulfill their roles and want to feel like they have added something positive to their organization.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you’re struggling to hit goals, it usually doesn’t feel good for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is why it is important to reflect on past goals and investigate if there were any barriers to attaining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very important for colleagues and leaders to give feedback so people can see things about how they are accomplishing their goals that they may not have noticed themselves. </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349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hardest parts of goal-setting is making sure the goals stretch the you without making you feel stressed out and unable to perform.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Goals that are not challenging enough can create a lack of motivation, as you get bored with the tasks that you are assigned to do. Conversely, goals that are too challenging make people feel frustrated that they just can’t succeed.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 with your sales management to raise the bar and achieve bigger goals in ways which incentivize and reward you accordingly. Not only should the big revenues you’re winning mean bigger financial incentives to keep striving, it should also provide the training and internal engagement top salespeople deserve today. </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75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Goals give you a benchmark to measure how well your employees are doing. Your company needs to have a clear strategy with goals of its own. These goals need to be aligned with the goals of the division. The goals of the division need to be aligned with the people who work in that division. Most importantly, an individual’s goals need to be aligned with their own capabilities and career aspirations. This is why proper goal-setting is in-depth. Lack of alignment at any point can make goals unattainable. </a:t>
            </a:r>
            <a:endParaRPr lang="en-CA" i="1" dirty="0"/>
          </a:p>
          <a:p>
            <a:endParaRPr lang="en-CA" dirty="0"/>
          </a:p>
        </p:txBody>
      </p:sp>
      <p:sp>
        <p:nvSpPr>
          <p:cNvPr id="4" name="Slide Number Placeholder 3"/>
          <p:cNvSpPr>
            <a:spLocks noGrp="1"/>
          </p:cNvSpPr>
          <p:nvPr>
            <p:ph type="sldNum" sz="quarter" idx="10"/>
          </p:nvPr>
        </p:nvSpPr>
        <p:spPr/>
        <p:txBody>
          <a:bodyPr/>
          <a:lstStyle/>
          <a:p>
            <a:fld id="{223CA780-DC22-44F4-9884-D768F9E371FA}" type="slidenum">
              <a:rPr lang="en-CA" smtClean="0"/>
              <a:t>8</a:t>
            </a:fld>
            <a:endParaRPr lang="en-CA"/>
          </a:p>
        </p:txBody>
      </p:sp>
    </p:spTree>
    <p:extLst>
      <p:ext uri="{BB962C8B-B14F-4D97-AF65-F5344CB8AC3E}">
        <p14:creationId xmlns:p14="http://schemas.microsoft.com/office/powerpoint/2010/main" val="341414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goals can be challenging because of all the things that can be done wrong, but in the end they help make work life so much better. Proper goals let everyone know what they need to be doing and where they need to be. Be SMART about goal setting. Make them Specific, Measurable, Attainable, Realistic and Timely. If you do, everyone will win. </a:t>
            </a:r>
          </a:p>
          <a:p>
            <a:endParaRPr lang="en-US" dirty="0"/>
          </a:p>
          <a:p>
            <a:r>
              <a:rPr lang="en-US" dirty="0"/>
              <a:t>It is important that you align with S.M.A.R.T criteria so that you and your sales manager can map out your long term and short term goals, within a strategy which will help you to achieve your ultimate sales goals.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critical element of goal setting is thinking about the physical and mental feeling you will get when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Achieve that goal or</a:t>
            </a:r>
          </a:p>
          <a:p>
            <a:r>
              <a:rPr lang="en-US" sz="1200" kern="1200" dirty="0">
                <a:solidFill>
                  <a:schemeClr val="tx1"/>
                </a:solidFill>
                <a:effectLst/>
                <a:latin typeface="+mn-lt"/>
                <a:ea typeface="+mn-ea"/>
                <a:cs typeface="+mn-cs"/>
              </a:rPr>
              <a:t>b) Fail to achieve that goal</a:t>
            </a:r>
          </a:p>
          <a:p>
            <a:endParaRPr 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96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2" name="Picture 21" descr="cpsa_logo_en_rgb_lr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488" y="1887411"/>
            <a:ext cx="2296160" cy="1161288"/>
          </a:xfrm>
          <a:prstGeom prst="rect">
            <a:avLst/>
          </a:prstGeom>
        </p:spPr>
      </p:pic>
      <p:sp>
        <p:nvSpPr>
          <p:cNvPr id="23" name="Right Triangle 22"/>
          <p:cNvSpPr/>
          <p:nvPr userDrawn="1"/>
        </p:nvSpPr>
        <p:spPr>
          <a:xfrm flipH="1">
            <a:off x="8126224" y="0"/>
            <a:ext cx="4065773" cy="6858000"/>
          </a:xfrm>
          <a:prstGeom prst="rtTriangle">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1" y="0"/>
            <a:ext cx="60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a:xfrm>
            <a:off x="609601" y="6356352"/>
            <a:ext cx="2844800" cy="365125"/>
          </a:xfrm>
        </p:spPr>
        <p:txBody>
          <a:bodyPr/>
          <a:lstStyle/>
          <a:p>
            <a:fld id="{F6851338-1F02-8744-B6DD-5096122F06B9}" type="datetime1">
              <a:rPr lang="en-CA" smtClean="0"/>
              <a:t>2018-12-13</a:t>
            </a:fld>
            <a:endParaRPr lang="en-US"/>
          </a:p>
        </p:txBody>
      </p:sp>
      <p:sp>
        <p:nvSpPr>
          <p:cNvPr id="5" name="Footer Placeholder 4"/>
          <p:cNvSpPr>
            <a:spLocks noGrp="1"/>
          </p:cNvSpPr>
          <p:nvPr>
            <p:ph type="ftr" sz="quarter" idx="11"/>
          </p:nvPr>
        </p:nvSpPr>
        <p:spPr>
          <a:xfrm>
            <a:off x="4165601" y="6356352"/>
            <a:ext cx="3860800" cy="365125"/>
          </a:xfrm>
        </p:spPr>
        <p:txBody>
          <a:bodyPr/>
          <a:lstStyle/>
          <a:p>
            <a:endParaRPr lang="en-US"/>
          </a:p>
        </p:txBody>
      </p:sp>
      <p:sp>
        <p:nvSpPr>
          <p:cNvPr id="2" name="Title 1"/>
          <p:cNvSpPr>
            <a:spLocks noGrp="1"/>
          </p:cNvSpPr>
          <p:nvPr>
            <p:ph type="ctrTitle"/>
          </p:nvPr>
        </p:nvSpPr>
        <p:spPr>
          <a:xfrm>
            <a:off x="609601" y="3887334"/>
            <a:ext cx="8421904" cy="1470025"/>
          </a:xfrm>
        </p:spPr>
        <p:txBody>
          <a:bodyPr anchor="b" anchorCtr="0"/>
          <a:lstStyle>
            <a:lvl1pPr algn="l">
              <a:lnSpc>
                <a:spcPts val="3400"/>
              </a:lnSpc>
              <a:defRPr sz="2600" spc="100">
                <a:solidFill>
                  <a:srgbClr val="0096D2"/>
                </a:solidFill>
              </a:defRPr>
            </a:lvl1pPr>
          </a:lstStyle>
          <a:p>
            <a:r>
              <a:rPr lang="en-US" dirty="0"/>
              <a:t>Click to edit Master title style</a:t>
            </a:r>
          </a:p>
        </p:txBody>
      </p:sp>
      <p:sp>
        <p:nvSpPr>
          <p:cNvPr id="3" name="Subtitle 2"/>
          <p:cNvSpPr>
            <a:spLocks noGrp="1"/>
          </p:cNvSpPr>
          <p:nvPr>
            <p:ph type="subTitle" idx="1"/>
          </p:nvPr>
        </p:nvSpPr>
        <p:spPr>
          <a:xfrm>
            <a:off x="609603" y="5369628"/>
            <a:ext cx="7836133" cy="986725"/>
          </a:xfrm>
        </p:spPr>
        <p:txBody>
          <a:bodyPr/>
          <a:lstStyle>
            <a:lvl1pPr marL="0" indent="0" algn="l">
              <a:lnSpc>
                <a:spcPts val="2600"/>
              </a:lnSpc>
              <a:buNone/>
              <a:defRPr sz="1800" spc="100">
                <a:solidFill>
                  <a:srgbClr val="797C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1" y="6356352"/>
            <a:ext cx="609600" cy="365125"/>
          </a:xfrm>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234475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2B5792-86B5-3343-9CB3-92DB46DDE082}" type="datetime1">
              <a:rPr lang="en-CA" smtClean="0"/>
              <a:t>2018-12-13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163105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2732"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313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E407A-F63F-CD4D-BCA6-CF09C7D5ECC4}" type="datetime1">
              <a:rPr lang="en-CA" smtClean="0"/>
              <a:t>2018-12-13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156891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298258-A4BF-5942-A6CF-A7BB0752FFCA}" type="datetime1">
              <a:rPr lang="en-CA" smtClean="0"/>
              <a:t>2018-12-13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22787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118534" y="0"/>
            <a:ext cx="105556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18533" y="0"/>
            <a:ext cx="12310533" cy="6831884"/>
          </a:xfrm>
          <a:prstGeom prst="rect">
            <a:avLst/>
          </a:prstGeom>
          <a:solidFill>
            <a:srgbClr val="0096D2">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Isosceles Triangle 8"/>
          <p:cNvSpPr/>
          <p:nvPr userDrawn="1"/>
        </p:nvSpPr>
        <p:spPr>
          <a:xfrm>
            <a:off x="-3222439" y="0"/>
            <a:ext cx="18518344" cy="6946900"/>
          </a:xfrm>
          <a:prstGeom prst="triangle">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963084" y="3512837"/>
            <a:ext cx="10363200" cy="1362075"/>
          </a:xfrm>
        </p:spPr>
        <p:txBody>
          <a:bodyPr anchor="t"/>
          <a:lstStyle>
            <a:lvl1pPr algn="ctr">
              <a:lnSpc>
                <a:spcPts val="3200"/>
              </a:lnSpc>
              <a:defRPr sz="2400" b="0" i="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012649"/>
            <a:ext cx="10363200" cy="1500187"/>
          </a:xfrm>
        </p:spPr>
        <p:txBody>
          <a:bodyPr anchor="b"/>
          <a:lstStyle>
            <a:lvl1pPr marL="0" indent="0" algn="ctr">
              <a:lnSpc>
                <a:spcPts val="4000"/>
              </a:lnSpc>
              <a:spcBef>
                <a:spcPts val="0"/>
              </a:spcBef>
              <a:buNone/>
              <a:defRPr sz="3400" b="0" i="0" cap="all" spc="1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77144380-D3E7-A041-8717-0746A0487F32}" type="datetime1">
              <a:rPr lang="en-CA" smtClean="0"/>
              <a:t>2018-12-13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34C5153-70F3-9C47-B2BA-087581A486FC}" type="slidenum">
              <a:rPr lang="en-US" smtClean="0"/>
              <a:pPr/>
              <a:t>‹#›</a:t>
            </a:fld>
            <a:endParaRPr lang="en-US"/>
          </a:p>
        </p:txBody>
      </p:sp>
    </p:spTree>
    <p:extLst>
      <p:ext uri="{BB962C8B-B14F-4D97-AF65-F5344CB8AC3E}">
        <p14:creationId xmlns:p14="http://schemas.microsoft.com/office/powerpoint/2010/main" val="11964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3132" y="1600202"/>
            <a:ext cx="5384800" cy="4525963"/>
          </a:xfrm>
        </p:spPr>
        <p:txBody>
          <a:bodyPr/>
          <a:lstStyle>
            <a:lvl1pPr>
              <a:defRPr sz="21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71132" y="1600202"/>
            <a:ext cx="5384800" cy="4525963"/>
          </a:xfrm>
        </p:spPr>
        <p:txBody>
          <a:bodyPr/>
          <a:lstStyle>
            <a:lvl1pPr>
              <a:defRPr sz="21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94362D3-C43A-BD45-8FAF-67BBDBDE16BA}" type="datetime1">
              <a:rPr lang="en-CA" smtClean="0"/>
              <a:t>2018-12-13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168747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3132" y="1535114"/>
            <a:ext cx="5386917" cy="639763"/>
          </a:xfrm>
        </p:spPr>
        <p:txBody>
          <a:bodyPr anchor="b"/>
          <a:lstStyle>
            <a:lvl1pPr marL="0" indent="0">
              <a:buNone/>
              <a:defRPr sz="2400" b="0" i="0">
                <a:solidFill>
                  <a:srgbClr val="797C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83132" y="2174875"/>
            <a:ext cx="5386917" cy="3951288"/>
          </a:xfrm>
        </p:spPr>
        <p:txBody>
          <a:bodyPr/>
          <a:lstStyle>
            <a:lvl1pPr>
              <a:defRPr sz="21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66902" y="1535114"/>
            <a:ext cx="5389033" cy="639763"/>
          </a:xfrm>
        </p:spPr>
        <p:txBody>
          <a:bodyPr anchor="b"/>
          <a:lstStyle>
            <a:lvl1pPr marL="0" indent="0">
              <a:buNone/>
              <a:defRPr sz="2400" b="0" i="0">
                <a:solidFill>
                  <a:srgbClr val="797C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66902" y="2174875"/>
            <a:ext cx="5389033" cy="3951288"/>
          </a:xfrm>
        </p:spPr>
        <p:txBody>
          <a:bodyPr/>
          <a:lstStyle>
            <a:lvl1pPr>
              <a:defRPr sz="21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8B4000A-F085-4543-918F-A77ACB2D19FC}" type="datetime1">
              <a:rPr lang="en-CA" smtClean="0"/>
              <a:t>2018-12-13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383764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89C628-EF71-A145-A1AA-E54621F45FA5}" type="datetime1">
              <a:rPr lang="en-CA" smtClean="0"/>
              <a:t>2018-12-13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196400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1962A-897C-E443-981A-AF30D3DC4A42}" type="datetime1">
              <a:rPr lang="en-CA" smtClean="0"/>
              <a:t>2018-12-13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175445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135" y="273050"/>
            <a:ext cx="4011084" cy="1162051"/>
          </a:xfrm>
        </p:spPr>
        <p:txBody>
          <a:bodyPr anchor="b"/>
          <a:lstStyle>
            <a:lvl1pPr algn="l">
              <a:defRPr sz="2600" b="0" i="0" cap="all"/>
            </a:lvl1pPr>
          </a:lstStyle>
          <a:p>
            <a:r>
              <a:rPr lang="en-US" dirty="0"/>
              <a:t>Click to edit Master title style</a:t>
            </a:r>
          </a:p>
        </p:txBody>
      </p:sp>
      <p:sp>
        <p:nvSpPr>
          <p:cNvPr id="3" name="Content Placeholder 2"/>
          <p:cNvSpPr>
            <a:spLocks noGrp="1"/>
          </p:cNvSpPr>
          <p:nvPr>
            <p:ph idx="1"/>
          </p:nvPr>
        </p:nvSpPr>
        <p:spPr>
          <a:xfrm>
            <a:off x="5040265" y="273053"/>
            <a:ext cx="6815667" cy="5853113"/>
          </a:xfrm>
        </p:spPr>
        <p:txBody>
          <a:bodyPr/>
          <a:lstStyle>
            <a:lvl1pPr>
              <a:defRPr sz="21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3135" y="1435103"/>
            <a:ext cx="4011084"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578537-BE02-4947-8F18-27866B958826}" type="datetime1">
              <a:rPr lang="en-CA" smtClean="0"/>
              <a:t>2018-12-13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53943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5097" y="4800601"/>
            <a:ext cx="7315200" cy="566739"/>
          </a:xfrm>
        </p:spPr>
        <p:txBody>
          <a:bodyPr anchor="b"/>
          <a:lstStyle>
            <a:lvl1pPr algn="l">
              <a:defRPr sz="2600" b="0" i="0"/>
            </a:lvl1pPr>
          </a:lstStyle>
          <a:p>
            <a:r>
              <a:rPr lang="en-US" dirty="0"/>
              <a:t>Click to edit Master title style</a:t>
            </a:r>
          </a:p>
        </p:txBody>
      </p:sp>
      <p:sp>
        <p:nvSpPr>
          <p:cNvPr id="3" name="Picture Placeholder 2"/>
          <p:cNvSpPr>
            <a:spLocks noGrp="1"/>
          </p:cNvSpPr>
          <p:nvPr>
            <p:ph type="pic" idx="1"/>
          </p:nvPr>
        </p:nvSpPr>
        <p:spPr>
          <a:xfrm>
            <a:off x="258509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85097" y="5367339"/>
            <a:ext cx="7315200" cy="8048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BF2ADDF-5963-BF4B-8057-9C300CA844D7}" type="datetime1">
              <a:rPr lang="en-CA" smtClean="0"/>
              <a:t>2018-12-13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374268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132" y="551871"/>
            <a:ext cx="10972800" cy="75380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883132" y="1305680"/>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37028" y="6356352"/>
            <a:ext cx="2844800" cy="365125"/>
          </a:xfrm>
          <a:prstGeom prst="rect">
            <a:avLst/>
          </a:prstGeom>
        </p:spPr>
        <p:txBody>
          <a:bodyPr vert="horz" lIns="91440" tIns="45720" rIns="91440" bIns="45720" rtlCol="0" anchor="ctr"/>
          <a:lstStyle>
            <a:lvl1pPr algn="l">
              <a:defRPr sz="1000" spc="0">
                <a:solidFill>
                  <a:schemeClr val="tx1">
                    <a:tint val="75000"/>
                  </a:schemeClr>
                </a:solidFill>
                <a:latin typeface="Century Gothic"/>
                <a:cs typeface="Corbel"/>
              </a:defRPr>
            </a:lvl1pPr>
          </a:lstStyle>
          <a:p>
            <a:fld id="{65CC21A0-FEA9-D043-8B05-2881C5AD9EED}" type="datetime1">
              <a:rPr lang="en-CA" smtClean="0"/>
              <a:t>2018-12-13</a:t>
            </a:fld>
            <a:endParaRPr lang="en-US" dirty="0"/>
          </a:p>
        </p:txBody>
      </p:sp>
      <p:sp>
        <p:nvSpPr>
          <p:cNvPr id="5" name="Footer Placeholder 4"/>
          <p:cNvSpPr>
            <a:spLocks noGrp="1"/>
          </p:cNvSpPr>
          <p:nvPr>
            <p:ph type="ftr" sz="quarter" idx="3"/>
          </p:nvPr>
        </p:nvSpPr>
        <p:spPr>
          <a:xfrm>
            <a:off x="4493028" y="6356352"/>
            <a:ext cx="3860800" cy="365125"/>
          </a:xfrm>
          <a:prstGeom prst="rect">
            <a:avLst/>
          </a:prstGeom>
        </p:spPr>
        <p:txBody>
          <a:bodyPr vert="horz" lIns="91440" tIns="45720" rIns="91440" bIns="45720" rtlCol="0" anchor="ctr"/>
          <a:lstStyle>
            <a:lvl1pPr algn="ctr">
              <a:defRPr sz="1000" spc="0">
                <a:solidFill>
                  <a:schemeClr val="tx1">
                    <a:tint val="75000"/>
                  </a:schemeClr>
                </a:solidFill>
                <a:latin typeface="Century Gothic"/>
                <a:cs typeface="Corbel"/>
              </a:defRPr>
            </a:lvl1pPr>
          </a:lstStyle>
          <a:p>
            <a:endParaRPr lang="en-US"/>
          </a:p>
        </p:txBody>
      </p:sp>
      <p:sp>
        <p:nvSpPr>
          <p:cNvPr id="6" name="Slide Number Placeholder 5"/>
          <p:cNvSpPr>
            <a:spLocks noGrp="1"/>
          </p:cNvSpPr>
          <p:nvPr>
            <p:ph type="sldNum" sz="quarter" idx="4"/>
          </p:nvPr>
        </p:nvSpPr>
        <p:spPr>
          <a:xfrm>
            <a:off x="327428" y="6356352"/>
            <a:ext cx="609600" cy="365125"/>
          </a:xfrm>
          <a:prstGeom prst="rect">
            <a:avLst/>
          </a:prstGeom>
        </p:spPr>
        <p:txBody>
          <a:bodyPr vert="horz" lIns="91440" tIns="45720" rIns="91440" bIns="45720" rtlCol="0" anchor="ctr"/>
          <a:lstStyle>
            <a:lvl1pPr algn="r">
              <a:defRPr sz="1000" spc="0">
                <a:solidFill>
                  <a:schemeClr val="tx1">
                    <a:tint val="75000"/>
                  </a:schemeClr>
                </a:solidFill>
                <a:latin typeface="Century Gothic"/>
                <a:cs typeface="Corbel"/>
              </a:defRPr>
            </a:lvl1pPr>
          </a:lstStyle>
          <a:p>
            <a:fld id="{334C5153-70F3-9C47-B2BA-087581A486FC}" type="slidenum">
              <a:rPr lang="en-US" smtClean="0"/>
              <a:pPr/>
              <a:t>‹#›</a:t>
            </a:fld>
            <a:endParaRPr lang="en-US"/>
          </a:p>
        </p:txBody>
      </p:sp>
      <p:sp>
        <p:nvSpPr>
          <p:cNvPr id="11" name="Rectangle 10"/>
          <p:cNvSpPr/>
          <p:nvPr userDrawn="1"/>
        </p:nvSpPr>
        <p:spPr>
          <a:xfrm>
            <a:off x="2" y="0"/>
            <a:ext cx="327428" cy="6858000"/>
          </a:xfrm>
          <a:prstGeom prst="rect">
            <a:avLst/>
          </a:prstGeom>
          <a:solidFill>
            <a:srgbClr val="797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cpsa_logo_en_rg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53210" y="6096806"/>
            <a:ext cx="1035101" cy="523951"/>
          </a:xfrm>
          <a:prstGeom prst="rect">
            <a:avLst/>
          </a:prstGeom>
        </p:spPr>
      </p:pic>
    </p:spTree>
    <p:extLst>
      <p:ext uri="{BB962C8B-B14F-4D97-AF65-F5344CB8AC3E}">
        <p14:creationId xmlns:p14="http://schemas.microsoft.com/office/powerpoint/2010/main" val="2044602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3700" kern="1200" cap="all" spc="0">
          <a:solidFill>
            <a:srgbClr val="0096D2"/>
          </a:solidFill>
          <a:latin typeface="Century Gothic"/>
          <a:ea typeface="+mj-ea"/>
          <a:cs typeface="Corbel"/>
        </a:defRPr>
      </a:lvl1pPr>
    </p:titleStyle>
    <p:bodyStyle>
      <a:lvl1pPr marL="182880" indent="-182880" algn="l" defTabSz="457200" rtl="0" eaLnBrk="1" latinLnBrk="0" hangingPunct="1">
        <a:spcBef>
          <a:spcPts val="700"/>
        </a:spcBef>
        <a:buFont typeface="Arial"/>
        <a:buChar char="•"/>
        <a:defRPr sz="2100" kern="1200" spc="0">
          <a:solidFill>
            <a:schemeClr val="tx1"/>
          </a:solidFill>
          <a:latin typeface="Century Gothic"/>
          <a:ea typeface="+mn-ea"/>
          <a:cs typeface="Corbel"/>
        </a:defRPr>
      </a:lvl1pPr>
      <a:lvl2pPr marL="742950" indent="-285750" algn="l" defTabSz="457200" rtl="0" eaLnBrk="1" latinLnBrk="0" hangingPunct="1">
        <a:spcBef>
          <a:spcPts val="700"/>
        </a:spcBef>
        <a:buFont typeface="Arial"/>
        <a:buChar char="–"/>
        <a:defRPr sz="1800" kern="1200" spc="0">
          <a:solidFill>
            <a:schemeClr val="tx1"/>
          </a:solidFill>
          <a:latin typeface="Century Gothic"/>
          <a:ea typeface="+mn-ea"/>
          <a:cs typeface="Corbel"/>
        </a:defRPr>
      </a:lvl2pPr>
      <a:lvl3pPr marL="1143000" indent="-182880" algn="l" defTabSz="457200" rtl="0" eaLnBrk="1" latinLnBrk="0" hangingPunct="1">
        <a:spcBef>
          <a:spcPts val="700"/>
        </a:spcBef>
        <a:buFont typeface="Arial"/>
        <a:buChar char="•"/>
        <a:defRPr sz="1800" kern="1200" spc="0">
          <a:solidFill>
            <a:schemeClr val="tx1"/>
          </a:solidFill>
          <a:latin typeface="Century Gothic"/>
          <a:ea typeface="+mn-ea"/>
          <a:cs typeface="Corbel"/>
        </a:defRPr>
      </a:lvl3pPr>
      <a:lvl4pPr marL="1600200" indent="-228600" algn="l" defTabSz="457200" rtl="0" eaLnBrk="1" latinLnBrk="0" hangingPunct="1">
        <a:spcBef>
          <a:spcPts val="700"/>
        </a:spcBef>
        <a:buFont typeface="Arial"/>
        <a:buChar char="–"/>
        <a:defRPr sz="1800" kern="1200" spc="0">
          <a:solidFill>
            <a:schemeClr val="tx1"/>
          </a:solidFill>
          <a:latin typeface="Century Gothic"/>
          <a:ea typeface="+mn-ea"/>
          <a:cs typeface="Corbel"/>
        </a:defRPr>
      </a:lvl4pPr>
      <a:lvl5pPr marL="2057400" indent="-182880" algn="l" defTabSz="457200" rtl="0" eaLnBrk="1" latinLnBrk="0" hangingPunct="1">
        <a:spcBef>
          <a:spcPts val="700"/>
        </a:spcBef>
        <a:buFont typeface="Arial"/>
        <a:buChar char="»"/>
        <a:defRPr sz="1800" kern="1200" spc="0">
          <a:solidFill>
            <a:schemeClr val="tx1"/>
          </a:solidFill>
          <a:latin typeface="Century Gothic"/>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psa.com/success-tools/templat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cpsa.com/resources" TargetMode="External"/><Relationship Id="rId5" Type="http://schemas.openxmlformats.org/officeDocument/2006/relationships/hyperlink" Target="https://www.cpsa.com/success-tools/podcasts" TargetMode="External"/><Relationship Id="rId4" Type="http://schemas.openxmlformats.org/officeDocument/2006/relationships/hyperlink" Target="https://www.cpsa.com/success-tools/webina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psa.com/docs/default-source/pd-templates/5-step-closed-loop-goal-planning-tool.pdf?sfvrsn=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cpsa.com/resources/articles/be-smart-about-goal-setting" TargetMode="External"/><Relationship Id="rId5" Type="http://schemas.openxmlformats.org/officeDocument/2006/relationships/hyperlink" Target="https://www.cpsa.com/resources/articles/how-to-set-better-sales-goals-and-actually-hit-them" TargetMode="External"/><Relationship Id="rId4" Type="http://schemas.openxmlformats.org/officeDocument/2006/relationships/hyperlink" Target="https://www.cpsa.com/resources/articles/what-are-the-key-goals-that-i-should-set-for-my-sales-tea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psa.com/resources/articles/be-smart-about-goal-sett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lang="en-US"/>
            </a:pPr>
            <a:r>
              <a:rPr lang="en-CA" b="1" dirty="0"/>
              <a:t>The goal planning rulebook, A 4-WEEK strategy document</a:t>
            </a:r>
            <a:endParaRPr lang="en-US" dirty="0">
              <a:ea typeface="Franklin Gothic Book" charset="77"/>
            </a:endParaRPr>
          </a:p>
        </p:txBody>
      </p:sp>
      <p:sp>
        <p:nvSpPr>
          <p:cNvPr id="3" name="Subtitle 2"/>
          <p:cNvSpPr>
            <a:spLocks noGrp="1"/>
          </p:cNvSpPr>
          <p:nvPr>
            <p:ph type="subTitle" idx="1"/>
          </p:nvPr>
        </p:nvSpPr>
        <p:spPr/>
        <p:txBody>
          <a:bodyPr/>
          <a:lstStyle/>
          <a:p>
            <a:pPr>
              <a:defRPr lang="en-US"/>
            </a:pPr>
            <a:r>
              <a:rPr lang="en-US" b="1" dirty="0">
                <a:ea typeface="Franklin Gothic Book" charset="77"/>
              </a:rPr>
              <a:t>CPSA Meeting in a Box:</a:t>
            </a:r>
            <a:br>
              <a:rPr lang="en-US" dirty="0">
                <a:ea typeface="Franklin Gothic Book" charset="77"/>
              </a:rPr>
            </a:br>
            <a:r>
              <a:rPr lang="en-US" dirty="0">
                <a:ea typeface="Franklin Gothic Book" charset="77"/>
              </a:rPr>
              <a:t>A series of 15-minute guided presentations to help increase your team’s performance. </a:t>
            </a:r>
          </a:p>
        </p:txBody>
      </p:sp>
    </p:spTree>
    <p:extLst>
      <p:ext uri="{BB962C8B-B14F-4D97-AF65-F5344CB8AC3E}">
        <p14:creationId xmlns:p14="http://schemas.microsoft.com/office/powerpoint/2010/main" val="169089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6001" y="885821"/>
            <a:ext cx="10363200" cy="783667"/>
          </a:xfrm>
        </p:spPr>
        <p:txBody>
          <a:bodyPr/>
          <a:lstStyle/>
          <a:p>
            <a:r>
              <a:rPr lang="en-US" b="1" dirty="0"/>
              <a:t>ADDITIONAL RESOURCES FROM CPSA</a:t>
            </a:r>
          </a:p>
        </p:txBody>
      </p:sp>
      <p:sp>
        <p:nvSpPr>
          <p:cNvPr id="5" name="Text Placeholder 2">
            <a:extLst>
              <a:ext uri="{FF2B5EF4-FFF2-40B4-BE49-F238E27FC236}">
                <a16:creationId xmlns:a16="http://schemas.microsoft.com/office/drawing/2014/main" id="{82E9545E-F244-4E2D-BF75-A3978A4775ED}"/>
              </a:ext>
            </a:extLst>
          </p:cNvPr>
          <p:cNvSpPr txBox="1">
            <a:spLocks/>
          </p:cNvSpPr>
          <p:nvPr/>
        </p:nvSpPr>
        <p:spPr>
          <a:xfrm>
            <a:off x="796001" y="2500310"/>
            <a:ext cx="10363200" cy="3098793"/>
          </a:xfrm>
          <a:prstGeom prst="rect">
            <a:avLst/>
          </a:prstGeom>
        </p:spPr>
        <p:txBody>
          <a:bodyPr vert="horz" lIns="91440" tIns="45720" rIns="91440" bIns="45720" rtlCol="0" anchor="b">
            <a:noAutofit/>
          </a:bodyPr>
          <a:lstStyle>
            <a:lvl1pPr marL="0" indent="0" algn="ctr" defTabSz="457200" rtl="0" eaLnBrk="1" latinLnBrk="0" hangingPunct="1">
              <a:lnSpc>
                <a:spcPts val="4000"/>
              </a:lnSpc>
              <a:spcBef>
                <a:spcPts val="0"/>
              </a:spcBef>
              <a:buFont typeface="Arial"/>
              <a:buNone/>
              <a:defRPr sz="3400" b="0" i="0" kern="1200" cap="all" spc="100">
                <a:solidFill>
                  <a:schemeClr val="bg1"/>
                </a:solidFill>
                <a:latin typeface="Century Gothic"/>
                <a:ea typeface="+mn-ea"/>
                <a:cs typeface="Corbel"/>
              </a:defRPr>
            </a:lvl1pPr>
            <a:lvl2pPr marL="457200" indent="0" algn="l" defTabSz="457200" rtl="0" eaLnBrk="1" latinLnBrk="0" hangingPunct="1">
              <a:spcBef>
                <a:spcPts val="700"/>
              </a:spcBef>
              <a:buFont typeface="Arial"/>
              <a:buNone/>
              <a:defRPr sz="1800" kern="1200" spc="0">
                <a:solidFill>
                  <a:schemeClr val="tx1">
                    <a:tint val="75000"/>
                  </a:schemeClr>
                </a:solidFill>
                <a:latin typeface="Century Gothic"/>
                <a:ea typeface="+mn-ea"/>
                <a:cs typeface="Corbel"/>
              </a:defRPr>
            </a:lvl2pPr>
            <a:lvl3pPr marL="914400" indent="0" algn="l" defTabSz="457200" rtl="0" eaLnBrk="1" latinLnBrk="0" hangingPunct="1">
              <a:spcBef>
                <a:spcPts val="700"/>
              </a:spcBef>
              <a:buFont typeface="Arial"/>
              <a:buNone/>
              <a:defRPr sz="1600" kern="1200" spc="0">
                <a:solidFill>
                  <a:schemeClr val="tx1">
                    <a:tint val="75000"/>
                  </a:schemeClr>
                </a:solidFill>
                <a:latin typeface="Century Gothic"/>
                <a:ea typeface="+mn-ea"/>
                <a:cs typeface="Corbel"/>
              </a:defRPr>
            </a:lvl3pPr>
            <a:lvl4pPr marL="1371600" indent="0" algn="l" defTabSz="457200" rtl="0" eaLnBrk="1" latinLnBrk="0" hangingPunct="1">
              <a:spcBef>
                <a:spcPts val="700"/>
              </a:spcBef>
              <a:buFont typeface="Arial"/>
              <a:buNone/>
              <a:defRPr sz="1400" kern="1200" spc="0">
                <a:solidFill>
                  <a:schemeClr val="tx1">
                    <a:tint val="75000"/>
                  </a:schemeClr>
                </a:solidFill>
                <a:latin typeface="Century Gothic"/>
                <a:ea typeface="+mn-ea"/>
                <a:cs typeface="Corbel"/>
              </a:defRPr>
            </a:lvl4pPr>
            <a:lvl5pPr marL="1828800" indent="0" algn="l" defTabSz="457200" rtl="0" eaLnBrk="1" latinLnBrk="0" hangingPunct="1">
              <a:spcBef>
                <a:spcPts val="700"/>
              </a:spcBef>
              <a:buFont typeface="Arial"/>
              <a:buNone/>
              <a:defRPr sz="1400" kern="1200" spc="0">
                <a:solidFill>
                  <a:schemeClr val="tx1">
                    <a:tint val="75000"/>
                  </a:schemeClr>
                </a:solidFill>
                <a:latin typeface="Century Gothic"/>
                <a:ea typeface="+mn-ea"/>
                <a:cs typeface="Corbe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1800" b="1" i="1" cap="none" dirty="0">
                <a:hlinkClick r:id="rId3">
                  <a:extLst>
                    <a:ext uri="{A12FA001-AC4F-418D-AE19-62706E023703}">
                      <ahyp:hlinkClr xmlns:ahyp="http://schemas.microsoft.com/office/drawing/2018/hyperlinkcolor" val="tx"/>
                    </a:ext>
                  </a:extLst>
                </a:hlinkClick>
              </a:rPr>
              <a:t>TEMPLATES</a:t>
            </a:r>
            <a:r>
              <a:rPr lang="en-US" sz="1800" i="1" cap="none" dirty="0"/>
              <a:t> – CPSA is constantly building and upgrading our catalog of templates to make your job easier!</a:t>
            </a:r>
          </a:p>
          <a:p>
            <a:pPr marL="342900" indent="-342900" algn="l">
              <a:buFont typeface="Arial" panose="020B0604020202020204" pitchFamily="34" charset="0"/>
              <a:buChar char="•"/>
            </a:pPr>
            <a:r>
              <a:rPr lang="en-US" sz="1800" b="1" i="1" cap="none" dirty="0">
                <a:hlinkClick r:id="rId4">
                  <a:extLst>
                    <a:ext uri="{A12FA001-AC4F-418D-AE19-62706E023703}">
                      <ahyp:hlinkClr xmlns:ahyp="http://schemas.microsoft.com/office/drawing/2018/hyperlinkcolor" val="tx"/>
                    </a:ext>
                  </a:extLst>
                </a:hlinkClick>
              </a:rPr>
              <a:t>WEBINARS</a:t>
            </a:r>
            <a:r>
              <a:rPr lang="en-US" sz="1800" b="1" i="1" cap="none" dirty="0"/>
              <a:t> </a:t>
            </a:r>
            <a:r>
              <a:rPr lang="en-US" sz="1800" i="1" cap="none" dirty="0"/>
              <a:t>- Our “virtual” training sessions led by industry experts, at your convenience.</a:t>
            </a:r>
          </a:p>
          <a:p>
            <a:pPr marL="342900" indent="-342900" algn="l">
              <a:buFont typeface="Arial" panose="020B0604020202020204" pitchFamily="34" charset="0"/>
              <a:buChar char="•"/>
            </a:pPr>
            <a:r>
              <a:rPr lang="en-US" sz="1800" b="1" i="1" cap="none" dirty="0">
                <a:hlinkClick r:id="rId5">
                  <a:extLst>
                    <a:ext uri="{A12FA001-AC4F-418D-AE19-62706E023703}">
                      <ahyp:hlinkClr xmlns:ahyp="http://schemas.microsoft.com/office/drawing/2018/hyperlinkcolor" val="tx"/>
                    </a:ext>
                  </a:extLst>
                </a:hlinkClick>
              </a:rPr>
              <a:t>PODCASTS</a:t>
            </a:r>
            <a:r>
              <a:rPr lang="en-US" sz="1800" b="1" i="1" cap="none" dirty="0"/>
              <a:t> </a:t>
            </a:r>
            <a:r>
              <a:rPr lang="en-US" sz="1800" i="1" cap="none" dirty="0"/>
              <a:t>- Take the sales experts wherever you go!</a:t>
            </a:r>
          </a:p>
          <a:p>
            <a:pPr marL="342900" indent="-342900" algn="l">
              <a:buFont typeface="Arial" panose="020B0604020202020204" pitchFamily="34" charset="0"/>
              <a:buChar char="•"/>
            </a:pPr>
            <a:r>
              <a:rPr lang="en-US" sz="1800" b="1" i="1" cap="none" dirty="0">
                <a:hlinkClick r:id="rId6">
                  <a:extLst>
                    <a:ext uri="{A12FA001-AC4F-418D-AE19-62706E023703}">
                      <ahyp:hlinkClr xmlns:ahyp="http://schemas.microsoft.com/office/drawing/2018/hyperlinkcolor" val="tx"/>
                    </a:ext>
                  </a:extLst>
                </a:hlinkClick>
              </a:rPr>
              <a:t>LEARNING HUB </a:t>
            </a:r>
            <a:r>
              <a:rPr lang="en-US" sz="1800" i="1" cap="none" dirty="0"/>
              <a:t>- Check out the latest sales articles, white papers, and </a:t>
            </a:r>
            <a:r>
              <a:rPr lang="en-US" sz="1800" i="1" cap="none" dirty="0" err="1"/>
              <a:t>ebooks</a:t>
            </a:r>
            <a:endParaRPr lang="en-US" sz="1800" dirty="0"/>
          </a:p>
        </p:txBody>
      </p:sp>
      <p:sp>
        <p:nvSpPr>
          <p:cNvPr id="6" name="Slide Number Placeholder 3">
            <a:extLst>
              <a:ext uri="{FF2B5EF4-FFF2-40B4-BE49-F238E27FC236}">
                <a16:creationId xmlns:a16="http://schemas.microsoft.com/office/drawing/2014/main" id="{3143199F-5699-43D2-9D47-E8F5C1795FC9}"/>
              </a:ext>
            </a:extLst>
          </p:cNvPr>
          <p:cNvSpPr>
            <a:spLocks noGrp="1"/>
          </p:cNvSpPr>
          <p:nvPr>
            <p:ph type="sldNum" sz="quarter" idx="12"/>
          </p:nvPr>
        </p:nvSpPr>
        <p:spPr>
          <a:xfrm>
            <a:off x="327428" y="6356352"/>
            <a:ext cx="609600" cy="365125"/>
          </a:xfrm>
        </p:spPr>
        <p:txBody>
          <a:bodyPr/>
          <a:lstStyle/>
          <a:p>
            <a:pPr defTabSz="457200"/>
            <a:fld id="{334C5153-70F3-9C47-B2BA-087581A486FC}" type="slidenum">
              <a:rPr lang="en-US">
                <a:solidFill>
                  <a:prstClr val="white"/>
                </a:solidFill>
              </a:rPr>
              <a:pPr defTabSz="457200"/>
              <a:t>10</a:t>
            </a:fld>
            <a:endParaRPr lang="en-US">
              <a:solidFill>
                <a:prstClr val="white"/>
              </a:solidFill>
            </a:endParaRPr>
          </a:p>
        </p:txBody>
      </p:sp>
    </p:spTree>
    <p:extLst>
      <p:ext uri="{BB962C8B-B14F-4D97-AF65-F5344CB8AC3E}">
        <p14:creationId xmlns:p14="http://schemas.microsoft.com/office/powerpoint/2010/main" val="330324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b="1" dirty="0"/>
              <a:t>GO TEAM GO!</a:t>
            </a:r>
          </a:p>
        </p:txBody>
      </p:sp>
      <p:sp>
        <p:nvSpPr>
          <p:cNvPr id="4" name="Slide Number Placeholder 3"/>
          <p:cNvSpPr>
            <a:spLocks noGrp="1"/>
          </p:cNvSpPr>
          <p:nvPr>
            <p:ph type="sldNum" sz="quarter" idx="12"/>
          </p:nvPr>
        </p:nvSpPr>
        <p:spPr/>
        <p:txBody>
          <a:bodyPr/>
          <a:lstStyle/>
          <a:p>
            <a:pPr defTabSz="457200"/>
            <a:fld id="{334C5153-70F3-9C47-B2BA-087581A486FC}" type="slidenum">
              <a:rPr lang="en-US">
                <a:solidFill>
                  <a:prstClr val="white"/>
                </a:solidFill>
              </a:rPr>
              <a:pPr defTabSz="457200"/>
              <a:t>11</a:t>
            </a:fld>
            <a:endParaRPr lang="en-US">
              <a:solidFill>
                <a:prstClr val="white"/>
              </a:solidFill>
            </a:endParaRPr>
          </a:p>
        </p:txBody>
      </p:sp>
    </p:spTree>
    <p:extLst>
      <p:ext uri="{BB962C8B-B14F-4D97-AF65-F5344CB8AC3E}">
        <p14:creationId xmlns:p14="http://schemas.microsoft.com/office/powerpoint/2010/main" val="147211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514" y="402213"/>
            <a:ext cx="10363200" cy="607721"/>
          </a:xfrm>
        </p:spPr>
        <p:txBody>
          <a:bodyPr/>
          <a:lstStyle/>
          <a:p>
            <a:pPr algn="l"/>
            <a:r>
              <a:rPr lang="en-US" b="1" dirty="0"/>
              <a:t>Pre-learning:</a:t>
            </a:r>
            <a:endParaRPr lang="en-US" b="1" i="1" dirty="0"/>
          </a:p>
        </p:txBody>
      </p:sp>
      <p:sp>
        <p:nvSpPr>
          <p:cNvPr id="4" name="Slide Number Placeholder 3"/>
          <p:cNvSpPr>
            <a:spLocks noGrp="1"/>
          </p:cNvSpPr>
          <p:nvPr>
            <p:ph type="sldNum" sz="quarter" idx="12"/>
          </p:nvPr>
        </p:nvSpPr>
        <p:spPr/>
        <p:txBody>
          <a:bodyPr/>
          <a:lstStyle/>
          <a:p>
            <a:pPr defTabSz="457200"/>
            <a:fld id="{334C5153-70F3-9C47-B2BA-087581A486FC}" type="slidenum">
              <a:rPr lang="en-US">
                <a:solidFill>
                  <a:prstClr val="white"/>
                </a:solidFill>
              </a:rPr>
              <a:pPr defTabSz="457200"/>
              <a:t>2</a:t>
            </a:fld>
            <a:endParaRPr lang="en-US">
              <a:solidFill>
                <a:prstClr val="white"/>
              </a:solidFill>
            </a:endParaRPr>
          </a:p>
        </p:txBody>
      </p:sp>
      <p:sp>
        <p:nvSpPr>
          <p:cNvPr id="5" name="Rectangle 4">
            <a:extLst>
              <a:ext uri="{FF2B5EF4-FFF2-40B4-BE49-F238E27FC236}">
                <a16:creationId xmlns:a16="http://schemas.microsoft.com/office/drawing/2014/main" id="{25783270-7E83-417A-B52D-DFF80A7EF589}"/>
              </a:ext>
            </a:extLst>
          </p:cNvPr>
          <p:cNvSpPr/>
          <p:nvPr/>
        </p:nvSpPr>
        <p:spPr>
          <a:xfrm>
            <a:off x="327428" y="3900088"/>
            <a:ext cx="10536190" cy="646331"/>
          </a:xfrm>
          <a:prstGeom prst="rect">
            <a:avLst/>
          </a:prstGeom>
        </p:spPr>
        <p:txBody>
          <a:bodyPr wrap="square">
            <a:spAutoFit/>
          </a:bodyPr>
          <a:lstStyle/>
          <a:p>
            <a:r>
              <a:rPr lang="en-CA" dirty="0"/>
              <a:t>Templates to Print:</a:t>
            </a:r>
            <a:br>
              <a:rPr lang="en-CA" dirty="0">
                <a:solidFill>
                  <a:schemeClr val="bg1"/>
                </a:solidFill>
              </a:rPr>
            </a:br>
            <a:r>
              <a:rPr lang="en-CA" b="1" dirty="0">
                <a:solidFill>
                  <a:schemeClr val="bg1"/>
                </a:solidFill>
              </a:rPr>
              <a:t>Template</a:t>
            </a:r>
            <a:r>
              <a:rPr lang="en-CA" dirty="0">
                <a:solidFill>
                  <a:schemeClr val="bg1"/>
                </a:solidFill>
              </a:rPr>
              <a:t>: </a:t>
            </a:r>
            <a:r>
              <a:rPr lang="en-US" dirty="0">
                <a:solidFill>
                  <a:schemeClr val="bg1"/>
                </a:solidFill>
                <a:hlinkClick r:id="rId3">
                  <a:extLst>
                    <a:ext uri="{A12FA001-AC4F-418D-AE19-62706E023703}">
                      <ahyp:hlinkClr xmlns:ahyp="http://schemas.microsoft.com/office/drawing/2018/hyperlinkcolor" val="tx"/>
                    </a:ext>
                  </a:extLst>
                </a:hlinkClick>
              </a:rPr>
              <a:t>5-Step Closed-Loop Goal Setting Tool</a:t>
            </a:r>
            <a:endParaRPr lang="en-CA" dirty="0">
              <a:solidFill>
                <a:schemeClr val="bg1"/>
              </a:solidFill>
            </a:endParaRPr>
          </a:p>
        </p:txBody>
      </p:sp>
      <p:sp>
        <p:nvSpPr>
          <p:cNvPr id="6" name="Rectangle 5">
            <a:extLst>
              <a:ext uri="{FF2B5EF4-FFF2-40B4-BE49-F238E27FC236}">
                <a16:creationId xmlns:a16="http://schemas.microsoft.com/office/drawing/2014/main" id="{724757C9-10FB-43C2-926A-10E0668031BD}"/>
              </a:ext>
            </a:extLst>
          </p:cNvPr>
          <p:cNvSpPr/>
          <p:nvPr/>
        </p:nvSpPr>
        <p:spPr>
          <a:xfrm>
            <a:off x="327428" y="1281401"/>
            <a:ext cx="10536190" cy="646331"/>
          </a:xfrm>
          <a:prstGeom prst="rect">
            <a:avLst/>
          </a:prstGeom>
        </p:spPr>
        <p:txBody>
          <a:bodyPr wrap="square">
            <a:spAutoFit/>
          </a:bodyPr>
          <a:lstStyle/>
          <a:p>
            <a:r>
              <a:rPr lang="en-CA" dirty="0">
                <a:solidFill>
                  <a:schemeClr val="bg1"/>
                </a:solidFill>
              </a:rPr>
              <a:t>Facilitator: One week prior to your meeting, please inform your sales team to prepare with these CPSA Learning Hub resources. </a:t>
            </a:r>
          </a:p>
        </p:txBody>
      </p:sp>
      <p:sp>
        <p:nvSpPr>
          <p:cNvPr id="8" name="TextBox 7">
            <a:extLst>
              <a:ext uri="{FF2B5EF4-FFF2-40B4-BE49-F238E27FC236}">
                <a16:creationId xmlns:a16="http://schemas.microsoft.com/office/drawing/2014/main" id="{374894F9-7F83-48AC-80A6-A72C30152656}"/>
              </a:ext>
            </a:extLst>
          </p:cNvPr>
          <p:cNvSpPr txBox="1"/>
          <p:nvPr/>
        </p:nvSpPr>
        <p:spPr>
          <a:xfrm>
            <a:off x="327428" y="2285611"/>
            <a:ext cx="11450590" cy="1200329"/>
          </a:xfrm>
          <a:prstGeom prst="rect">
            <a:avLst/>
          </a:prstGeom>
          <a:noFill/>
        </p:spPr>
        <p:txBody>
          <a:bodyPr wrap="square" rtlCol="0">
            <a:spAutoFit/>
          </a:bodyPr>
          <a:lstStyle/>
          <a:p>
            <a:r>
              <a:rPr lang="en-CA" dirty="0"/>
              <a:t>Reading:</a:t>
            </a:r>
          </a:p>
          <a:p>
            <a:r>
              <a:rPr lang="en-CA" b="1" dirty="0">
                <a:solidFill>
                  <a:schemeClr val="bg1"/>
                </a:solidFill>
              </a:rPr>
              <a:t>Article: </a:t>
            </a:r>
            <a:r>
              <a:rPr lang="en-US" dirty="0">
                <a:solidFill>
                  <a:schemeClr val="bg1"/>
                </a:solidFill>
                <a:hlinkClick r:id="rId4">
                  <a:extLst>
                    <a:ext uri="{A12FA001-AC4F-418D-AE19-62706E023703}">
                      <ahyp:hlinkClr xmlns:ahyp="http://schemas.microsoft.com/office/drawing/2018/hyperlinkcolor" val="tx"/>
                    </a:ext>
                  </a:extLst>
                </a:hlinkClick>
              </a:rPr>
              <a:t>What Are the Key Goals that I Should Set for my Sales Team?</a:t>
            </a:r>
            <a:endParaRPr lang="en-US" dirty="0">
              <a:solidFill>
                <a:schemeClr val="bg1"/>
              </a:solidFill>
            </a:endParaRPr>
          </a:p>
          <a:p>
            <a:r>
              <a:rPr lang="en-CA" b="1" dirty="0">
                <a:solidFill>
                  <a:schemeClr val="bg1"/>
                </a:solidFill>
              </a:rPr>
              <a:t>Article: </a:t>
            </a:r>
            <a:r>
              <a:rPr lang="en-US" dirty="0">
                <a:solidFill>
                  <a:schemeClr val="bg1"/>
                </a:solidFill>
                <a:hlinkClick r:id="rId5">
                  <a:extLst>
                    <a:ext uri="{A12FA001-AC4F-418D-AE19-62706E023703}">
                      <ahyp:hlinkClr xmlns:ahyp="http://schemas.microsoft.com/office/drawing/2018/hyperlinkcolor" val="tx"/>
                    </a:ext>
                  </a:extLst>
                </a:hlinkClick>
              </a:rPr>
              <a:t>How to Set Better Sales Goals and Actually Hit Them</a:t>
            </a:r>
            <a:endParaRPr lang="en-US" dirty="0">
              <a:solidFill>
                <a:schemeClr val="bg1"/>
              </a:solidFill>
            </a:endParaRPr>
          </a:p>
          <a:p>
            <a:r>
              <a:rPr lang="en-CA" b="1" dirty="0">
                <a:solidFill>
                  <a:schemeClr val="bg1"/>
                </a:solidFill>
              </a:rPr>
              <a:t>Article: </a:t>
            </a:r>
            <a:r>
              <a:rPr lang="en-US" dirty="0">
                <a:solidFill>
                  <a:schemeClr val="bg1"/>
                </a:solidFill>
                <a:hlinkClick r:id="rId6">
                  <a:extLst>
                    <a:ext uri="{A12FA001-AC4F-418D-AE19-62706E023703}">
                      <ahyp:hlinkClr xmlns:ahyp="http://schemas.microsoft.com/office/drawing/2018/hyperlinkcolor" val="tx"/>
                    </a:ext>
                  </a:extLst>
                </a:hlinkClick>
              </a:rPr>
              <a:t>Be SMART about Goal-setting</a:t>
            </a:r>
            <a:endParaRPr lang="en-CA" dirty="0">
              <a:solidFill>
                <a:schemeClr val="bg1"/>
              </a:solidFill>
            </a:endParaRPr>
          </a:p>
        </p:txBody>
      </p:sp>
    </p:spTree>
    <p:extLst>
      <p:ext uri="{BB962C8B-B14F-4D97-AF65-F5344CB8AC3E}">
        <p14:creationId xmlns:p14="http://schemas.microsoft.com/office/powerpoint/2010/main" val="180084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7028" y="2128837"/>
            <a:ext cx="10363200" cy="2055267"/>
          </a:xfrm>
        </p:spPr>
        <p:txBody>
          <a:bodyPr/>
          <a:lstStyle/>
          <a:p>
            <a:r>
              <a:rPr lang="en-US" b="1" dirty="0"/>
              <a:t>WEEK 4:</a:t>
            </a:r>
          </a:p>
          <a:p>
            <a:endParaRPr lang="en-US" sz="3000" b="1" dirty="0"/>
          </a:p>
          <a:p>
            <a:r>
              <a:rPr lang="en-US" b="1" u="sng"/>
              <a:t>ResetTING </a:t>
            </a:r>
            <a:r>
              <a:rPr lang="en-US" b="1" u="sng" dirty="0"/>
              <a:t>Objectives and upgrading the plan</a:t>
            </a:r>
          </a:p>
          <a:p>
            <a:endParaRPr lang="en-US" i="1" cap="none" dirty="0"/>
          </a:p>
          <a:p>
            <a:r>
              <a:rPr lang="en-US" i="1" cap="none" dirty="0"/>
              <a:t>The more activity or greater success rate, the greater the sales volume.</a:t>
            </a:r>
          </a:p>
        </p:txBody>
      </p:sp>
      <p:sp>
        <p:nvSpPr>
          <p:cNvPr id="4" name="Slide Number Placeholder 3"/>
          <p:cNvSpPr>
            <a:spLocks noGrp="1"/>
          </p:cNvSpPr>
          <p:nvPr>
            <p:ph type="sldNum" sz="quarter" idx="12"/>
          </p:nvPr>
        </p:nvSpPr>
        <p:spPr/>
        <p:txBody>
          <a:bodyPr/>
          <a:lstStyle/>
          <a:p>
            <a:pPr defTabSz="457200"/>
            <a:fld id="{334C5153-70F3-9C47-B2BA-087581A486FC}" type="slidenum">
              <a:rPr lang="en-US">
                <a:solidFill>
                  <a:prstClr val="white"/>
                </a:solidFill>
              </a:rPr>
              <a:pPr defTabSz="457200"/>
              <a:t>3</a:t>
            </a:fld>
            <a:endParaRPr lang="en-US">
              <a:solidFill>
                <a:prstClr val="white"/>
              </a:solidFill>
            </a:endParaRPr>
          </a:p>
        </p:txBody>
      </p:sp>
    </p:spTree>
    <p:extLst>
      <p:ext uri="{BB962C8B-B14F-4D97-AF65-F5344CB8AC3E}">
        <p14:creationId xmlns:p14="http://schemas.microsoft.com/office/powerpoint/2010/main" val="13754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457200"/>
            <a:fld id="{334C5153-70F3-9C47-B2BA-087581A486FC}" type="slidenum">
              <a:rPr lang="en-US">
                <a:solidFill>
                  <a:prstClr val="black">
                    <a:tint val="75000"/>
                  </a:prstClr>
                </a:solidFill>
              </a:rPr>
              <a:pPr defTabSz="457200"/>
              <a:t>4</a:t>
            </a:fld>
            <a:endParaRPr lang="en-US">
              <a:solidFill>
                <a:prstClr val="black">
                  <a:tint val="75000"/>
                </a:prstClr>
              </a:solidFill>
            </a:endParaRPr>
          </a:p>
        </p:txBody>
      </p:sp>
      <p:graphicFrame>
        <p:nvGraphicFramePr>
          <p:cNvPr id="9" name="Table 8">
            <a:extLst>
              <a:ext uri="{FF2B5EF4-FFF2-40B4-BE49-F238E27FC236}">
                <a16:creationId xmlns:a16="http://schemas.microsoft.com/office/drawing/2014/main" id="{224DC57F-DC2A-447F-A375-C4AFD99D987C}"/>
              </a:ext>
            </a:extLst>
          </p:cNvPr>
          <p:cNvGraphicFramePr>
            <a:graphicFrameLocks noGrp="1"/>
          </p:cNvGraphicFramePr>
          <p:nvPr>
            <p:extLst>
              <p:ext uri="{D42A27DB-BD31-4B8C-83A1-F6EECF244321}">
                <p14:modId xmlns:p14="http://schemas.microsoft.com/office/powerpoint/2010/main" val="2448556592"/>
              </p:ext>
            </p:extLst>
          </p:nvPr>
        </p:nvGraphicFramePr>
        <p:xfrm>
          <a:off x="800101" y="685800"/>
          <a:ext cx="10929937" cy="4973521"/>
        </p:xfrm>
        <a:graphic>
          <a:graphicData uri="http://schemas.openxmlformats.org/drawingml/2006/table">
            <a:tbl>
              <a:tblPr firstRow="1" bandRow="1">
                <a:tableStyleId>{5C22544A-7EE6-4342-B048-85BDC9FD1C3A}</a:tableStyleId>
              </a:tblPr>
              <a:tblGrid>
                <a:gridCol w="10929937">
                  <a:extLst>
                    <a:ext uri="{9D8B030D-6E8A-4147-A177-3AD203B41FA5}">
                      <a16:colId xmlns:a16="http://schemas.microsoft.com/office/drawing/2014/main" val="764375989"/>
                    </a:ext>
                  </a:extLst>
                </a:gridCol>
              </a:tblGrid>
              <a:tr h="614881">
                <a:tc>
                  <a:txBody>
                    <a:bodyPr/>
                    <a:lstStyle/>
                    <a:p>
                      <a:pPr marL="0" indent="0">
                        <a:buFontTx/>
                        <a:buNone/>
                      </a:pPr>
                      <a:r>
                        <a:rPr lang="en-US" sz="2800" b="1" dirty="0"/>
                        <a:t>Evaluating and amending goals</a:t>
                      </a:r>
                      <a:endParaRPr lang="en-US" sz="2800" b="1" kern="1200" dirty="0">
                        <a:solidFill>
                          <a:schemeClr val="lt1"/>
                        </a:solidFill>
                        <a:effectLst/>
                        <a:latin typeface="+mn-lt"/>
                        <a:ea typeface="+mn-ea"/>
                        <a:cs typeface="+mn-cs"/>
                      </a:endParaRPr>
                    </a:p>
                  </a:txBody>
                  <a:tcPr/>
                </a:tc>
                <a:extLst>
                  <a:ext uri="{0D108BD9-81ED-4DB2-BD59-A6C34878D82A}">
                    <a16:rowId xmlns:a16="http://schemas.microsoft.com/office/drawing/2014/main" val="3870075979"/>
                  </a:ext>
                </a:extLst>
              </a:tr>
              <a:tr h="3742807">
                <a:tc>
                  <a:txBody>
                    <a:bodyPr/>
                    <a:lstStyle/>
                    <a:p>
                      <a:pPr marL="457200" indent="-457200" rtl="0">
                        <a:buAutoNum type="arabicPeriod"/>
                      </a:pPr>
                      <a:r>
                        <a:rPr lang="en-CA" sz="2400" b="1" i="0" u="none" strike="noStrike" kern="1200" dirty="0">
                          <a:solidFill>
                            <a:schemeClr val="dk1"/>
                          </a:solidFill>
                          <a:effectLst/>
                          <a:latin typeface="+mn-lt"/>
                          <a:ea typeface="+mn-ea"/>
                          <a:cs typeface="+mn-cs"/>
                        </a:rPr>
                        <a:t>Make them specific with an end-in-mind e.g. I need to save (specific number) to (specific goal) by the (specific date).</a:t>
                      </a:r>
                    </a:p>
                    <a:p>
                      <a:pPr rtl="0"/>
                      <a:endParaRPr lang="en-CA" sz="2400" b="1" i="0" u="none" strike="noStrike" kern="1200" dirty="0">
                        <a:solidFill>
                          <a:schemeClr val="dk1"/>
                        </a:solidFill>
                        <a:effectLst/>
                        <a:latin typeface="+mn-lt"/>
                        <a:ea typeface="+mn-ea"/>
                        <a:cs typeface="+mn-cs"/>
                      </a:endParaRPr>
                    </a:p>
                    <a:p>
                      <a:pPr rtl="0"/>
                      <a:r>
                        <a:rPr lang="en-CA" sz="2400" b="1" i="0" u="none" strike="noStrike" kern="1200" dirty="0">
                          <a:solidFill>
                            <a:schemeClr val="dk1"/>
                          </a:solidFill>
                          <a:effectLst/>
                          <a:latin typeface="+mn-lt"/>
                          <a:ea typeface="+mn-ea"/>
                          <a:cs typeface="+mn-cs"/>
                        </a:rPr>
                        <a:t>2. Make them measurable - Consider creating some short-term milestones and track your progress daily or weekly depending on the overall timeline of your long-term goal.</a:t>
                      </a:r>
                    </a:p>
                    <a:p>
                      <a:pPr rtl="0"/>
                      <a:endParaRPr lang="en-CA" sz="2400" b="0" dirty="0">
                        <a:effectLst/>
                      </a:endParaRPr>
                    </a:p>
                    <a:p>
                      <a:pPr rtl="0"/>
                      <a:r>
                        <a:rPr lang="en-CA" sz="2400" b="1" i="0" u="none" strike="noStrike" kern="1200" dirty="0">
                          <a:solidFill>
                            <a:schemeClr val="dk1"/>
                          </a:solidFill>
                          <a:effectLst/>
                          <a:latin typeface="+mn-lt"/>
                          <a:ea typeface="+mn-ea"/>
                          <a:cs typeface="+mn-cs"/>
                        </a:rPr>
                        <a:t>3. Make your goals flexible - there needs to be room for change or slight slip ups in order to ensure you don't lose motivation if something changes or you have one bad month.</a:t>
                      </a:r>
                      <a:endParaRPr lang="en-CA" sz="2400" b="0" dirty="0">
                        <a:effectLst/>
                      </a:endParaRPr>
                    </a:p>
                    <a:p>
                      <a:br>
                        <a:rPr lang="en-CA" sz="2000" dirty="0"/>
                      </a:br>
                      <a:endParaRPr lang="en-US" sz="2000" b="1" kern="1200" dirty="0">
                        <a:solidFill>
                          <a:schemeClr val="lt1"/>
                        </a:solidFill>
                        <a:effectLst/>
                        <a:latin typeface="+mn-lt"/>
                        <a:ea typeface="+mn-ea"/>
                        <a:cs typeface="+mn-cs"/>
                      </a:endParaRPr>
                    </a:p>
                  </a:txBody>
                  <a:tcPr/>
                </a:tc>
                <a:extLst>
                  <a:ext uri="{0D108BD9-81ED-4DB2-BD59-A6C34878D82A}">
                    <a16:rowId xmlns:a16="http://schemas.microsoft.com/office/drawing/2014/main" val="783751636"/>
                  </a:ext>
                </a:extLst>
              </a:tr>
            </a:tbl>
          </a:graphicData>
        </a:graphic>
      </p:graphicFrame>
    </p:spTree>
    <p:extLst>
      <p:ext uri="{BB962C8B-B14F-4D97-AF65-F5344CB8AC3E}">
        <p14:creationId xmlns:p14="http://schemas.microsoft.com/office/powerpoint/2010/main" val="24595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457200"/>
            <a:fld id="{334C5153-70F3-9C47-B2BA-087581A486FC}" type="slidenum">
              <a:rPr lang="en-US">
                <a:solidFill>
                  <a:prstClr val="black">
                    <a:tint val="75000"/>
                  </a:prstClr>
                </a:solidFill>
              </a:rPr>
              <a:pPr defTabSz="457200"/>
              <a:t>5</a:t>
            </a:fld>
            <a:endParaRPr lang="en-US">
              <a:solidFill>
                <a:prstClr val="black">
                  <a:tint val="75000"/>
                </a:prstClr>
              </a:solidFill>
            </a:endParaRPr>
          </a:p>
        </p:txBody>
      </p:sp>
      <p:graphicFrame>
        <p:nvGraphicFramePr>
          <p:cNvPr id="9" name="Table 8">
            <a:extLst>
              <a:ext uri="{FF2B5EF4-FFF2-40B4-BE49-F238E27FC236}">
                <a16:creationId xmlns:a16="http://schemas.microsoft.com/office/drawing/2014/main" id="{224DC57F-DC2A-447F-A375-C4AFD99D987C}"/>
              </a:ext>
            </a:extLst>
          </p:cNvPr>
          <p:cNvGraphicFramePr>
            <a:graphicFrameLocks noGrp="1"/>
          </p:cNvGraphicFramePr>
          <p:nvPr>
            <p:extLst>
              <p:ext uri="{D42A27DB-BD31-4B8C-83A1-F6EECF244321}">
                <p14:modId xmlns:p14="http://schemas.microsoft.com/office/powerpoint/2010/main" val="4017471128"/>
              </p:ext>
            </p:extLst>
          </p:nvPr>
        </p:nvGraphicFramePr>
        <p:xfrm>
          <a:off x="800101" y="685800"/>
          <a:ext cx="10929937" cy="5315002"/>
        </p:xfrm>
        <a:graphic>
          <a:graphicData uri="http://schemas.openxmlformats.org/drawingml/2006/table">
            <a:tbl>
              <a:tblPr firstRow="1" bandRow="1">
                <a:tableStyleId>{5C22544A-7EE6-4342-B048-85BDC9FD1C3A}</a:tableStyleId>
              </a:tblPr>
              <a:tblGrid>
                <a:gridCol w="10929937">
                  <a:extLst>
                    <a:ext uri="{9D8B030D-6E8A-4147-A177-3AD203B41FA5}">
                      <a16:colId xmlns:a16="http://schemas.microsoft.com/office/drawing/2014/main" val="764375989"/>
                    </a:ext>
                  </a:extLst>
                </a:gridCol>
              </a:tblGrid>
              <a:tr h="529642">
                <a:tc>
                  <a:txBody>
                    <a:bodyPr/>
                    <a:lstStyle/>
                    <a:p>
                      <a:pPr marL="0" indent="0">
                        <a:buFontTx/>
                        <a:buNone/>
                      </a:pPr>
                      <a:r>
                        <a:rPr lang="en-US" sz="2800" b="1" dirty="0"/>
                        <a:t>Evaluating and amending goals</a:t>
                      </a:r>
                      <a:endParaRPr lang="en-US" sz="2800" b="1" kern="1200" dirty="0">
                        <a:solidFill>
                          <a:schemeClr val="lt1"/>
                        </a:solidFill>
                        <a:effectLst/>
                        <a:latin typeface="+mn-lt"/>
                        <a:ea typeface="+mn-ea"/>
                        <a:cs typeface="+mn-cs"/>
                      </a:endParaRPr>
                    </a:p>
                  </a:txBody>
                  <a:tcPr/>
                </a:tc>
                <a:extLst>
                  <a:ext uri="{0D108BD9-81ED-4DB2-BD59-A6C34878D82A}">
                    <a16:rowId xmlns:a16="http://schemas.microsoft.com/office/drawing/2014/main" val="3870075979"/>
                  </a:ext>
                </a:extLst>
              </a:tr>
              <a:tr h="4699583">
                <a:tc>
                  <a:txBody>
                    <a:bodyPr/>
                    <a:lstStyle/>
                    <a:p>
                      <a:pPr rtl="0"/>
                      <a:r>
                        <a:rPr lang="en-CA" sz="2400" b="1" i="0" u="none" strike="noStrike" kern="1200" dirty="0">
                          <a:solidFill>
                            <a:schemeClr val="dk1"/>
                          </a:solidFill>
                          <a:effectLst/>
                          <a:latin typeface="+mn-lt"/>
                          <a:ea typeface="+mn-ea"/>
                          <a:cs typeface="+mn-cs"/>
                        </a:rPr>
                        <a:t>4. Make your goals, your goals! Don't rely on anyone or anything else other than yourself when it comes to reaching your goals. This way there's only one person responsible for the result.</a:t>
                      </a:r>
                    </a:p>
                    <a:p>
                      <a:pPr rtl="0"/>
                      <a:endParaRPr lang="en-CA" sz="2400" b="0" dirty="0">
                        <a:effectLst/>
                      </a:endParaRPr>
                    </a:p>
                    <a:p>
                      <a:pPr rtl="0"/>
                      <a:r>
                        <a:rPr lang="en-CA" sz="2400" b="1" i="0" u="none" strike="noStrike" kern="1200" dirty="0">
                          <a:solidFill>
                            <a:schemeClr val="dk1"/>
                          </a:solidFill>
                          <a:effectLst/>
                          <a:latin typeface="+mn-lt"/>
                          <a:ea typeface="+mn-ea"/>
                          <a:cs typeface="+mn-cs"/>
                        </a:rPr>
                        <a:t>5. Make them visible - whether it's a picture of your new car, house or the top sales person’s trophy, you need ensure your goal is always visual in order to constantly be reminded of why you are doing what you are doing.</a:t>
                      </a:r>
                    </a:p>
                    <a:p>
                      <a:pPr rtl="0"/>
                      <a:endParaRPr lang="en-CA" sz="2400" b="0" dirty="0">
                        <a:effectLst/>
                      </a:endParaRPr>
                    </a:p>
                    <a:p>
                      <a:pPr rtl="0"/>
                      <a:r>
                        <a:rPr lang="en-CA" sz="2400" b="1" i="0" u="none" strike="noStrike" kern="1200" dirty="0">
                          <a:solidFill>
                            <a:schemeClr val="dk1"/>
                          </a:solidFill>
                          <a:effectLst/>
                          <a:latin typeface="+mn-lt"/>
                          <a:ea typeface="+mn-ea"/>
                          <a:cs typeface="+mn-cs"/>
                        </a:rPr>
                        <a:t>6. And last but not least, the most critical element of goal setting is thinking about the physical and mental feeling you will get when you achieve, or fail to achieve, that goal.</a:t>
                      </a:r>
                      <a:br>
                        <a:rPr lang="en-CA" sz="2000" dirty="0"/>
                      </a:br>
                      <a:endParaRPr lang="en-US" sz="2000" b="1" kern="1200" dirty="0">
                        <a:solidFill>
                          <a:schemeClr val="lt1"/>
                        </a:solidFill>
                        <a:effectLst/>
                        <a:latin typeface="+mn-lt"/>
                        <a:ea typeface="+mn-ea"/>
                        <a:cs typeface="+mn-cs"/>
                      </a:endParaRPr>
                    </a:p>
                  </a:txBody>
                  <a:tcPr/>
                </a:tc>
                <a:extLst>
                  <a:ext uri="{0D108BD9-81ED-4DB2-BD59-A6C34878D82A}">
                    <a16:rowId xmlns:a16="http://schemas.microsoft.com/office/drawing/2014/main" val="783751636"/>
                  </a:ext>
                </a:extLst>
              </a:tr>
            </a:tbl>
          </a:graphicData>
        </a:graphic>
      </p:graphicFrame>
    </p:spTree>
    <p:extLst>
      <p:ext uri="{BB962C8B-B14F-4D97-AF65-F5344CB8AC3E}">
        <p14:creationId xmlns:p14="http://schemas.microsoft.com/office/powerpoint/2010/main" val="287816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024" y="795189"/>
            <a:ext cx="3829045" cy="753809"/>
          </a:xfrm>
        </p:spPr>
        <p:txBody>
          <a:bodyPr/>
          <a:lstStyle/>
          <a:p>
            <a:pPr algn="r"/>
            <a:r>
              <a:rPr lang="en-US" b="1" dirty="0"/>
              <a:t>Pivoting to improve your results and get you feeling more engaged</a:t>
            </a:r>
            <a:endParaRPr lang="en-US" b="1" dirty="0">
              <a:solidFill>
                <a:schemeClr val="accent4"/>
              </a:solidFill>
            </a:endParaRPr>
          </a:p>
        </p:txBody>
      </p:sp>
      <p:sp>
        <p:nvSpPr>
          <p:cNvPr id="5" name="Slide Number Placeholder 4"/>
          <p:cNvSpPr>
            <a:spLocks noGrp="1"/>
          </p:cNvSpPr>
          <p:nvPr>
            <p:ph type="sldNum" sz="quarter" idx="12"/>
          </p:nvPr>
        </p:nvSpPr>
        <p:spPr/>
        <p:txBody>
          <a:bodyPr/>
          <a:lstStyle/>
          <a:p>
            <a:pPr defTabSz="457200"/>
            <a:fld id="{334C5153-70F3-9C47-B2BA-087581A486FC}" type="slidenum">
              <a:rPr lang="en-US">
                <a:solidFill>
                  <a:prstClr val="black">
                    <a:tint val="75000"/>
                  </a:prstClr>
                </a:solidFill>
              </a:rPr>
              <a:pPr defTabSz="457200"/>
              <a:t>6</a:t>
            </a:fld>
            <a:endParaRPr lang="en-US">
              <a:solidFill>
                <a:prstClr val="black">
                  <a:tint val="75000"/>
                </a:prstClr>
              </a:solidFill>
            </a:endParaRPr>
          </a:p>
        </p:txBody>
      </p:sp>
      <p:pic>
        <p:nvPicPr>
          <p:cNvPr id="4" name="Picture 3">
            <a:extLst>
              <a:ext uri="{FF2B5EF4-FFF2-40B4-BE49-F238E27FC236}">
                <a16:creationId xmlns:a16="http://schemas.microsoft.com/office/drawing/2014/main" id="{A5151FCC-2A71-461A-8476-475FBD5B7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655" y="773115"/>
            <a:ext cx="5311770" cy="5311770"/>
          </a:xfrm>
          <a:prstGeom prst="rect">
            <a:avLst/>
          </a:prstGeom>
        </p:spPr>
      </p:pic>
    </p:spTree>
    <p:extLst>
      <p:ext uri="{BB962C8B-B14F-4D97-AF65-F5344CB8AC3E}">
        <p14:creationId xmlns:p14="http://schemas.microsoft.com/office/powerpoint/2010/main" val="259996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6" y="795189"/>
            <a:ext cx="3657599" cy="753809"/>
          </a:xfrm>
        </p:spPr>
        <p:txBody>
          <a:bodyPr/>
          <a:lstStyle/>
          <a:p>
            <a:r>
              <a:rPr lang="en-US" b="1" dirty="0"/>
              <a:t>Pivoting to improve your results and get you feeling more engaged</a:t>
            </a:r>
            <a:endParaRPr lang="en-US" b="1" dirty="0">
              <a:solidFill>
                <a:schemeClr val="accent4"/>
              </a:solidFill>
            </a:endParaRPr>
          </a:p>
        </p:txBody>
      </p:sp>
      <p:sp>
        <p:nvSpPr>
          <p:cNvPr id="5" name="Slide Number Placeholder 4"/>
          <p:cNvSpPr>
            <a:spLocks noGrp="1"/>
          </p:cNvSpPr>
          <p:nvPr>
            <p:ph type="sldNum" sz="quarter" idx="12"/>
          </p:nvPr>
        </p:nvSpPr>
        <p:spPr/>
        <p:txBody>
          <a:bodyPr/>
          <a:lstStyle/>
          <a:p>
            <a:pPr defTabSz="457200"/>
            <a:fld id="{334C5153-70F3-9C47-B2BA-087581A486FC}" type="slidenum">
              <a:rPr lang="en-US">
                <a:solidFill>
                  <a:prstClr val="black">
                    <a:tint val="75000"/>
                  </a:prstClr>
                </a:solidFill>
              </a:rPr>
              <a:pPr defTabSz="457200"/>
              <a:t>7</a:t>
            </a:fld>
            <a:endParaRPr lang="en-US">
              <a:solidFill>
                <a:prstClr val="black">
                  <a:tint val="75000"/>
                </a:prstClr>
              </a:solidFill>
            </a:endParaRPr>
          </a:p>
        </p:txBody>
      </p:sp>
      <p:pic>
        <p:nvPicPr>
          <p:cNvPr id="4" name="Picture 3">
            <a:extLst>
              <a:ext uri="{FF2B5EF4-FFF2-40B4-BE49-F238E27FC236}">
                <a16:creationId xmlns:a16="http://schemas.microsoft.com/office/drawing/2014/main" id="{A5151FCC-2A71-461A-8476-475FBD5B7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705" y="795189"/>
            <a:ext cx="6464499" cy="4848374"/>
          </a:xfrm>
          <a:prstGeom prst="rect">
            <a:avLst/>
          </a:prstGeom>
        </p:spPr>
      </p:pic>
    </p:spTree>
    <p:extLst>
      <p:ext uri="{BB962C8B-B14F-4D97-AF65-F5344CB8AC3E}">
        <p14:creationId xmlns:p14="http://schemas.microsoft.com/office/powerpoint/2010/main" val="12220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3EED-B41D-47A2-8CDA-E4EFEE50B24E}"/>
              </a:ext>
            </a:extLst>
          </p:cNvPr>
          <p:cNvSpPr>
            <a:spLocks noGrp="1"/>
          </p:cNvSpPr>
          <p:nvPr>
            <p:ph type="title"/>
          </p:nvPr>
        </p:nvSpPr>
        <p:spPr/>
        <p:txBody>
          <a:bodyPr/>
          <a:lstStyle/>
          <a:p>
            <a:r>
              <a:rPr lang="en-CA" b="1" dirty="0"/>
              <a:t>Take action! </a:t>
            </a:r>
          </a:p>
        </p:txBody>
      </p:sp>
      <p:sp>
        <p:nvSpPr>
          <p:cNvPr id="3" name="Content Placeholder 2">
            <a:extLst>
              <a:ext uri="{FF2B5EF4-FFF2-40B4-BE49-F238E27FC236}">
                <a16:creationId xmlns:a16="http://schemas.microsoft.com/office/drawing/2014/main" id="{B74A4358-2824-42C9-8122-6F18FDBF0E24}"/>
              </a:ext>
            </a:extLst>
          </p:cNvPr>
          <p:cNvSpPr>
            <a:spLocks noGrp="1"/>
          </p:cNvSpPr>
          <p:nvPr>
            <p:ph idx="1"/>
          </p:nvPr>
        </p:nvSpPr>
        <p:spPr>
          <a:xfrm>
            <a:off x="892059" y="1857375"/>
            <a:ext cx="3608504" cy="1914525"/>
          </a:xfrm>
        </p:spPr>
        <p:txBody>
          <a:bodyPr/>
          <a:lstStyle/>
          <a:p>
            <a:pPr marL="0" indent="0">
              <a:buNone/>
            </a:pPr>
            <a:r>
              <a:rPr lang="en-US" sz="2400" i="1" dirty="0"/>
              <a:t>Top goal-setting is in-depth. Lack of alignment at any point can make goals unattainable. </a:t>
            </a:r>
            <a:endParaRPr lang="en-CA" i="1" dirty="0"/>
          </a:p>
        </p:txBody>
      </p:sp>
      <p:sp>
        <p:nvSpPr>
          <p:cNvPr id="4" name="Slide Number Placeholder 3">
            <a:extLst>
              <a:ext uri="{FF2B5EF4-FFF2-40B4-BE49-F238E27FC236}">
                <a16:creationId xmlns:a16="http://schemas.microsoft.com/office/drawing/2014/main" id="{B1AA6FAE-CAE3-45A1-9F16-B6EF7A678F65}"/>
              </a:ext>
            </a:extLst>
          </p:cNvPr>
          <p:cNvSpPr>
            <a:spLocks noGrp="1"/>
          </p:cNvSpPr>
          <p:nvPr>
            <p:ph type="sldNum" sz="quarter" idx="12"/>
          </p:nvPr>
        </p:nvSpPr>
        <p:spPr/>
        <p:txBody>
          <a:bodyPr/>
          <a:lstStyle/>
          <a:p>
            <a:pPr defTabSz="457200"/>
            <a:fld id="{334C5153-70F3-9C47-B2BA-087581A486FC}" type="slidenum">
              <a:rPr lang="en-US">
                <a:solidFill>
                  <a:prstClr val="black">
                    <a:tint val="75000"/>
                  </a:prstClr>
                </a:solidFill>
              </a:rPr>
              <a:pPr defTabSz="457200"/>
              <a:t>8</a:t>
            </a:fld>
            <a:endParaRPr lang="en-US">
              <a:solidFill>
                <a:prstClr val="black">
                  <a:tint val="75000"/>
                </a:prstClr>
              </a:solidFill>
            </a:endParaRPr>
          </a:p>
        </p:txBody>
      </p:sp>
      <p:pic>
        <p:nvPicPr>
          <p:cNvPr id="8" name="Picture 7">
            <a:extLst>
              <a:ext uri="{FF2B5EF4-FFF2-40B4-BE49-F238E27FC236}">
                <a16:creationId xmlns:a16="http://schemas.microsoft.com/office/drawing/2014/main" id="{B06FD9DB-983E-42A1-A475-44E151061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040" y="551871"/>
            <a:ext cx="6962892" cy="3975811"/>
          </a:xfrm>
          <a:prstGeom prst="rect">
            <a:avLst/>
          </a:prstGeom>
        </p:spPr>
      </p:pic>
      <p:sp>
        <p:nvSpPr>
          <p:cNvPr id="9" name="TextBox 8">
            <a:extLst>
              <a:ext uri="{FF2B5EF4-FFF2-40B4-BE49-F238E27FC236}">
                <a16:creationId xmlns:a16="http://schemas.microsoft.com/office/drawing/2014/main" id="{885686AA-CE96-4D12-A650-6B0A9DFE48CE}"/>
              </a:ext>
            </a:extLst>
          </p:cNvPr>
          <p:cNvSpPr txBox="1"/>
          <p:nvPr/>
        </p:nvSpPr>
        <p:spPr>
          <a:xfrm>
            <a:off x="1252921" y="5301482"/>
            <a:ext cx="9686157" cy="646331"/>
          </a:xfrm>
          <a:prstGeom prst="rect">
            <a:avLst/>
          </a:prstGeom>
          <a:solidFill>
            <a:schemeClr val="accent1">
              <a:lumMod val="50000"/>
            </a:schemeClr>
          </a:solidFill>
        </p:spPr>
        <p:txBody>
          <a:bodyPr wrap="square" rtlCol="0">
            <a:spAutoFit/>
          </a:bodyPr>
          <a:lstStyle/>
          <a:p>
            <a:r>
              <a:rPr lang="en-US" dirty="0">
                <a:solidFill>
                  <a:schemeClr val="bg1"/>
                </a:solidFill>
              </a:rPr>
              <a:t>Read </a:t>
            </a:r>
            <a:r>
              <a:rPr lang="en-US" i="1" dirty="0">
                <a:solidFill>
                  <a:schemeClr val="bg1"/>
                </a:solidFill>
                <a:hlinkClick r:id="rId4">
                  <a:extLst>
                    <a:ext uri="{A12FA001-AC4F-418D-AE19-62706E023703}">
                      <ahyp:hlinkClr xmlns:ahyp="http://schemas.microsoft.com/office/drawing/2018/hyperlinkcolor" val="tx"/>
                    </a:ext>
                  </a:extLst>
                </a:hlinkClick>
              </a:rPr>
              <a:t>Be SMART about Goal-setting</a:t>
            </a:r>
            <a:r>
              <a:rPr lang="en-US" i="1" dirty="0">
                <a:solidFill>
                  <a:schemeClr val="bg1"/>
                </a:solidFill>
              </a:rPr>
              <a:t> </a:t>
            </a:r>
            <a:r>
              <a:rPr lang="en-US" dirty="0">
                <a:solidFill>
                  <a:schemeClr val="bg1"/>
                </a:solidFill>
              </a:rPr>
              <a:t>and discover the importance of goals setting from the top-down and it impacts your performance. </a:t>
            </a:r>
            <a:endParaRPr lang="en-CA" dirty="0">
              <a:solidFill>
                <a:schemeClr val="bg1"/>
              </a:solidFill>
            </a:endParaRPr>
          </a:p>
        </p:txBody>
      </p:sp>
    </p:spTree>
    <p:extLst>
      <p:ext uri="{BB962C8B-B14F-4D97-AF65-F5344CB8AC3E}">
        <p14:creationId xmlns:p14="http://schemas.microsoft.com/office/powerpoint/2010/main" val="78909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6001" y="885821"/>
            <a:ext cx="10363200" cy="783667"/>
          </a:xfrm>
        </p:spPr>
        <p:txBody>
          <a:bodyPr/>
          <a:lstStyle/>
          <a:p>
            <a:r>
              <a:rPr lang="en-US" b="1" dirty="0"/>
              <a:t>TEAM ACTIVITY</a:t>
            </a:r>
          </a:p>
        </p:txBody>
      </p:sp>
      <p:sp>
        <p:nvSpPr>
          <p:cNvPr id="6" name="Slide Number Placeholder 3">
            <a:extLst>
              <a:ext uri="{FF2B5EF4-FFF2-40B4-BE49-F238E27FC236}">
                <a16:creationId xmlns:a16="http://schemas.microsoft.com/office/drawing/2014/main" id="{3143199F-5699-43D2-9D47-E8F5C1795FC9}"/>
              </a:ext>
            </a:extLst>
          </p:cNvPr>
          <p:cNvSpPr>
            <a:spLocks noGrp="1"/>
          </p:cNvSpPr>
          <p:nvPr>
            <p:ph type="sldNum" sz="quarter" idx="12"/>
          </p:nvPr>
        </p:nvSpPr>
        <p:spPr>
          <a:xfrm>
            <a:off x="327428" y="6356352"/>
            <a:ext cx="609600" cy="365125"/>
          </a:xfrm>
        </p:spPr>
        <p:txBody>
          <a:bodyPr/>
          <a:lstStyle/>
          <a:p>
            <a:pPr defTabSz="457200"/>
            <a:fld id="{334C5153-70F3-9C47-B2BA-087581A486FC}" type="slidenum">
              <a:rPr lang="en-US">
                <a:solidFill>
                  <a:prstClr val="white"/>
                </a:solidFill>
              </a:rPr>
              <a:pPr defTabSz="457200"/>
              <a:t>9</a:t>
            </a:fld>
            <a:endParaRPr lang="en-US">
              <a:solidFill>
                <a:prstClr val="white"/>
              </a:solidFill>
            </a:endParaRPr>
          </a:p>
        </p:txBody>
      </p:sp>
      <p:sp>
        <p:nvSpPr>
          <p:cNvPr id="2" name="Rectangle 1">
            <a:extLst>
              <a:ext uri="{FF2B5EF4-FFF2-40B4-BE49-F238E27FC236}">
                <a16:creationId xmlns:a16="http://schemas.microsoft.com/office/drawing/2014/main" id="{AB80A075-0F0C-4F28-B3C1-D1AD4801DE46}"/>
              </a:ext>
            </a:extLst>
          </p:cNvPr>
          <p:cNvSpPr/>
          <p:nvPr/>
        </p:nvSpPr>
        <p:spPr>
          <a:xfrm>
            <a:off x="371625" y="2064764"/>
            <a:ext cx="5125114" cy="2308324"/>
          </a:xfrm>
          <a:prstGeom prst="rect">
            <a:avLst/>
          </a:prstGeom>
        </p:spPr>
        <p:txBody>
          <a:bodyPr wrap="square">
            <a:spAutoFit/>
          </a:bodyPr>
          <a:lstStyle/>
          <a:p>
            <a:r>
              <a:rPr lang="en-US" sz="2400" b="1" dirty="0">
                <a:solidFill>
                  <a:schemeClr val="bg1"/>
                </a:solidFill>
              </a:rPr>
              <a:t>Take 10 minutes, select a partner and critique each other’s goals. Allocate 5 minutes each and be sure to measure your team mate’s goals against the SMART criteria.</a:t>
            </a:r>
            <a:endParaRPr lang="en-CA" sz="2400" b="1" dirty="0">
              <a:solidFill>
                <a:schemeClr val="bg1"/>
              </a:solidFill>
            </a:endParaRPr>
          </a:p>
        </p:txBody>
      </p:sp>
      <p:pic>
        <p:nvPicPr>
          <p:cNvPr id="1026" name="Picture 2" descr="Image result for SMART goals">
            <a:extLst>
              <a:ext uri="{FF2B5EF4-FFF2-40B4-BE49-F238E27FC236}">
                <a16:creationId xmlns:a16="http://schemas.microsoft.com/office/drawing/2014/main" id="{399D1E6A-AC16-471A-B0C8-ADABD7C24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601" y="2036723"/>
            <a:ext cx="5842774" cy="389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09621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096D2"/>
      </a:dk2>
      <a:lt2>
        <a:srgbClr val="EAEAEA"/>
      </a:lt2>
      <a:accent1>
        <a:srgbClr val="0096D2"/>
      </a:accent1>
      <a:accent2>
        <a:srgbClr val="797C7F"/>
      </a:accent2>
      <a:accent3>
        <a:srgbClr val="0096D2"/>
      </a:accent3>
      <a:accent4>
        <a:srgbClr val="797C7F"/>
      </a:accent4>
      <a:accent5>
        <a:srgbClr val="0096D2"/>
      </a:accent5>
      <a:accent6>
        <a:srgbClr val="797C7F"/>
      </a:accent6>
      <a:hlink>
        <a:srgbClr val="797C7F"/>
      </a:hlink>
      <a:folHlink>
        <a:srgbClr val="797C7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43726</TotalTime>
  <Words>1391</Words>
  <Application>Microsoft Office PowerPoint</Application>
  <PresentationFormat>Widescreen</PresentationFormat>
  <Paragraphs>106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1_Office Theme</vt:lpstr>
      <vt:lpstr>The goal planning rulebook, A 4-WEEK strategy document</vt:lpstr>
      <vt:lpstr>PowerPoint Presentation</vt:lpstr>
      <vt:lpstr>PowerPoint Presentation</vt:lpstr>
      <vt:lpstr>PowerPoint Presentation</vt:lpstr>
      <vt:lpstr>PowerPoint Presentation</vt:lpstr>
      <vt:lpstr>Pivoting to improve your results and get you feeling more engaged</vt:lpstr>
      <vt:lpstr>Pivoting to improve your results and get you feeling more engaged</vt:lpstr>
      <vt:lpstr>Take action!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Rupelyn Osorio</dc:creator>
  <cp:lastModifiedBy>Rupelyn Osorio</cp:lastModifiedBy>
  <cp:revision>85</cp:revision>
  <cp:lastPrinted>2018-08-22T16:56:58Z</cp:lastPrinted>
  <dcterms:created xsi:type="dcterms:W3CDTF">2018-08-13T20:49:31Z</dcterms:created>
  <dcterms:modified xsi:type="dcterms:W3CDTF">2018-12-13T20:27:32Z</dcterms:modified>
</cp:coreProperties>
</file>