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06" r:id="rId2"/>
    <p:sldId id="296" r:id="rId3"/>
    <p:sldId id="423" r:id="rId4"/>
    <p:sldId id="432" r:id="rId5"/>
    <p:sldId id="436" r:id="rId6"/>
    <p:sldId id="438" r:id="rId7"/>
    <p:sldId id="435" r:id="rId8"/>
    <p:sldId id="431" r:id="rId9"/>
    <p:sldId id="43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5"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5" autoAdjust="0"/>
    <p:restoredTop sz="83302" autoAdjust="0"/>
  </p:normalViewPr>
  <p:slideViewPr>
    <p:cSldViewPr snapToGrid="0">
      <p:cViewPr>
        <p:scale>
          <a:sx n="70" d="100"/>
          <a:sy n="70"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7.png"/><Relationship Id="rId1" Type="http://schemas.openxmlformats.org/officeDocument/2006/relationships/hyperlink" Target="https://www.cpsa.com/resources/articles/don't-use-features-benefits"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hyperlink" Target="https://www.cpsa.com/resources/articles/don't-use-features-benefits" TargetMode="External"/><Relationship Id="rId2" Type="http://schemas.openxmlformats.org/officeDocument/2006/relationships/image" Target="../media/image14.sv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EE0072-ACB7-4312-9FF4-717F1A9668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A5F96AF-360D-46B1-9785-898CD371E803}">
      <dgm:prSet/>
      <dgm:spPr/>
      <dgm:t>
        <a:bodyPr/>
        <a:lstStyle/>
        <a:p>
          <a:r>
            <a:rPr lang="en-US" b="0" i="0" dirty="0" smtClean="0"/>
            <a:t>Remember that each slide should contain a succinct idea - perhaps a fact, image, diagram, chart or fun animation accompanied by your logo.</a:t>
          </a:r>
          <a:endParaRPr lang="en-US" dirty="0"/>
        </a:p>
      </dgm:t>
    </dgm:pt>
    <dgm:pt modelId="{32807DE6-AAA2-4253-8FA6-0A883A7E1C42}" type="parTrans" cxnId="{A4D2030A-BAB9-42C6-B59D-4357FF444B20}">
      <dgm:prSet/>
      <dgm:spPr/>
      <dgm:t>
        <a:bodyPr/>
        <a:lstStyle/>
        <a:p>
          <a:endParaRPr lang="en-US"/>
        </a:p>
      </dgm:t>
    </dgm:pt>
    <dgm:pt modelId="{3FDE51B6-1380-4A1C-9B59-0B055C79C084}" type="sibTrans" cxnId="{A4D2030A-BAB9-42C6-B59D-4357FF444B20}">
      <dgm:prSet/>
      <dgm:spPr/>
      <dgm:t>
        <a:bodyPr/>
        <a:lstStyle/>
        <a:p>
          <a:endParaRPr lang="en-US"/>
        </a:p>
      </dgm:t>
    </dgm:pt>
    <dgm:pt modelId="{BE349092-1F29-4B9D-BE56-8F6B0741C0D4}">
      <dgm:prSet/>
      <dgm:spPr/>
      <dgm:t>
        <a:bodyPr/>
        <a:lstStyle/>
        <a:p>
          <a:r>
            <a:rPr lang="en-US" b="0" i="0" dirty="0" smtClean="0"/>
            <a:t>Be sure you’re never just simply reading off the slide on the screen. Be enthusiastic and passionate about everything you are saying and modulate your voice to infuse it with energy. </a:t>
          </a:r>
          <a:endParaRPr lang="en-US" dirty="0"/>
        </a:p>
      </dgm:t>
    </dgm:pt>
    <dgm:pt modelId="{2C918A1D-4177-45BE-948E-049ABB8F9640}" type="parTrans" cxnId="{2DA4C6B7-0FD8-49CF-ACC4-87FFB59147DC}">
      <dgm:prSet/>
      <dgm:spPr/>
      <dgm:t>
        <a:bodyPr/>
        <a:lstStyle/>
        <a:p>
          <a:endParaRPr lang="en-US"/>
        </a:p>
      </dgm:t>
    </dgm:pt>
    <dgm:pt modelId="{B502EAD0-40E0-4303-AAC2-7AEBB22C1D15}" type="sibTrans" cxnId="{2DA4C6B7-0FD8-49CF-ACC4-87FFB59147DC}">
      <dgm:prSet/>
      <dgm:spPr/>
      <dgm:t>
        <a:bodyPr/>
        <a:lstStyle/>
        <a:p>
          <a:endParaRPr lang="en-US"/>
        </a:p>
      </dgm:t>
    </dgm:pt>
    <dgm:pt modelId="{87429630-D860-49BB-9BBC-D3D96B5CF834}">
      <dgm:prSet/>
      <dgm:spPr/>
      <dgm:t>
        <a:bodyPr/>
        <a:lstStyle/>
        <a:p>
          <a:r>
            <a:rPr lang="en-US" b="0" i="0" dirty="0" smtClean="0"/>
            <a:t>Smile and be engaging but don’t go overboard with hand gestures. Take your time and speak with calm, easy confidence.</a:t>
          </a:r>
          <a:endParaRPr lang="en-US" dirty="0"/>
        </a:p>
      </dgm:t>
    </dgm:pt>
    <dgm:pt modelId="{FEA0F97D-E095-424E-81F6-3C94AA1F8EBD}" type="parTrans" cxnId="{1EBA88EC-297F-485C-9048-A5E32FE6FA1E}">
      <dgm:prSet/>
      <dgm:spPr/>
      <dgm:t>
        <a:bodyPr/>
        <a:lstStyle/>
        <a:p>
          <a:endParaRPr lang="en-US"/>
        </a:p>
      </dgm:t>
    </dgm:pt>
    <dgm:pt modelId="{E03256AF-58C8-49DF-AA52-10C11A821D51}" type="sibTrans" cxnId="{1EBA88EC-297F-485C-9048-A5E32FE6FA1E}">
      <dgm:prSet/>
      <dgm:spPr/>
      <dgm:t>
        <a:bodyPr/>
        <a:lstStyle/>
        <a:p>
          <a:endParaRPr lang="en-US"/>
        </a:p>
      </dgm:t>
    </dgm:pt>
    <dgm:pt modelId="{0E469653-C29A-4AB4-B54A-C4502A6A7859}" type="pres">
      <dgm:prSet presAssocID="{25EE0072-ACB7-4312-9FF4-717F1A966804}" presName="root" presStyleCnt="0">
        <dgm:presLayoutVars>
          <dgm:dir/>
          <dgm:resizeHandles val="exact"/>
        </dgm:presLayoutVars>
      </dgm:prSet>
      <dgm:spPr/>
      <dgm:t>
        <a:bodyPr/>
        <a:lstStyle/>
        <a:p>
          <a:endParaRPr lang="en-CA"/>
        </a:p>
      </dgm:t>
    </dgm:pt>
    <dgm:pt modelId="{F50F0262-FC50-4FD1-A1EE-9A6603CC5540}" type="pres">
      <dgm:prSet presAssocID="{7A5F96AF-360D-46B1-9785-898CD371E803}" presName="compNode" presStyleCnt="0"/>
      <dgm:spPr/>
      <dgm:t>
        <a:bodyPr/>
        <a:lstStyle/>
        <a:p>
          <a:endParaRPr lang="en-CA"/>
        </a:p>
      </dgm:t>
    </dgm:pt>
    <dgm:pt modelId="{B2CCE54F-B6DB-4342-86E8-0D1D6A0C702B}" type="pres">
      <dgm:prSet presAssocID="{7A5F96AF-360D-46B1-9785-898CD371E803}" presName="bgRect" presStyleLbl="bgShp" presStyleIdx="0" presStyleCnt="3"/>
      <dgm:spPr/>
      <dgm:t>
        <a:bodyPr/>
        <a:lstStyle/>
        <a:p>
          <a:endParaRPr lang="en-CA"/>
        </a:p>
      </dgm:t>
    </dgm:pt>
    <dgm:pt modelId="{C8FA635C-908F-4B08-A0A4-D8B8BC59E9FF}" type="pres">
      <dgm:prSet presAssocID="{7A5F96AF-360D-46B1-9785-898CD371E803}"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CA"/>
        </a:p>
      </dgm:t>
      <dgm:extLst>
        <a:ext uri="{E40237B7-FDA0-4F09-8148-C483321AD2D9}">
          <dgm14:cNvPr xmlns:dgm14="http://schemas.microsoft.com/office/drawing/2010/diagram" id="0" name="" descr="Presentation with Checklist"/>
        </a:ext>
      </dgm:extLst>
    </dgm:pt>
    <dgm:pt modelId="{1229A3F0-5926-4215-B3F0-A9619896618E}" type="pres">
      <dgm:prSet presAssocID="{7A5F96AF-360D-46B1-9785-898CD371E803}" presName="spaceRect" presStyleCnt="0"/>
      <dgm:spPr/>
      <dgm:t>
        <a:bodyPr/>
        <a:lstStyle/>
        <a:p>
          <a:endParaRPr lang="en-CA"/>
        </a:p>
      </dgm:t>
    </dgm:pt>
    <dgm:pt modelId="{D4E2FA6A-DE67-4BD7-9981-602E839C3D04}" type="pres">
      <dgm:prSet presAssocID="{7A5F96AF-360D-46B1-9785-898CD371E803}" presName="parTx" presStyleLbl="revTx" presStyleIdx="0" presStyleCnt="3">
        <dgm:presLayoutVars>
          <dgm:chMax val="0"/>
          <dgm:chPref val="0"/>
        </dgm:presLayoutVars>
      </dgm:prSet>
      <dgm:spPr/>
      <dgm:t>
        <a:bodyPr/>
        <a:lstStyle/>
        <a:p>
          <a:endParaRPr lang="en-CA"/>
        </a:p>
      </dgm:t>
    </dgm:pt>
    <dgm:pt modelId="{22FFC696-E168-41D5-B299-2726D69902A9}" type="pres">
      <dgm:prSet presAssocID="{3FDE51B6-1380-4A1C-9B59-0B055C79C084}" presName="sibTrans" presStyleCnt="0"/>
      <dgm:spPr/>
      <dgm:t>
        <a:bodyPr/>
        <a:lstStyle/>
        <a:p>
          <a:endParaRPr lang="en-CA"/>
        </a:p>
      </dgm:t>
    </dgm:pt>
    <dgm:pt modelId="{50EF3596-363E-45C5-AEB0-BAA859D52771}" type="pres">
      <dgm:prSet presAssocID="{BE349092-1F29-4B9D-BE56-8F6B0741C0D4}" presName="compNode" presStyleCnt="0"/>
      <dgm:spPr/>
      <dgm:t>
        <a:bodyPr/>
        <a:lstStyle/>
        <a:p>
          <a:endParaRPr lang="en-CA"/>
        </a:p>
      </dgm:t>
    </dgm:pt>
    <dgm:pt modelId="{A6D05022-10D7-42A9-8D8F-1807568AD055}" type="pres">
      <dgm:prSet presAssocID="{BE349092-1F29-4B9D-BE56-8F6B0741C0D4}" presName="bgRect" presStyleLbl="bgShp" presStyleIdx="1" presStyleCnt="3"/>
      <dgm:spPr/>
      <dgm:t>
        <a:bodyPr/>
        <a:lstStyle/>
        <a:p>
          <a:endParaRPr lang="en-CA"/>
        </a:p>
      </dgm:t>
    </dgm:pt>
    <dgm:pt modelId="{7737DF40-512B-496B-9C79-6730A6B89AAE}" type="pres">
      <dgm:prSet presAssocID="{BE349092-1F29-4B9D-BE56-8F6B0741C0D4}"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CA"/>
        </a:p>
      </dgm:t>
      <dgm:extLst>
        <a:ext uri="{E40237B7-FDA0-4F09-8148-C483321AD2D9}">
          <dgm14:cNvPr xmlns:dgm14="http://schemas.microsoft.com/office/drawing/2010/diagram" id="0" name="" descr="Chat"/>
        </a:ext>
      </dgm:extLst>
    </dgm:pt>
    <dgm:pt modelId="{F9157D2E-9C36-49B6-A1F3-A5D2DA446CD7}" type="pres">
      <dgm:prSet presAssocID="{BE349092-1F29-4B9D-BE56-8F6B0741C0D4}" presName="spaceRect" presStyleCnt="0"/>
      <dgm:spPr/>
      <dgm:t>
        <a:bodyPr/>
        <a:lstStyle/>
        <a:p>
          <a:endParaRPr lang="en-CA"/>
        </a:p>
      </dgm:t>
    </dgm:pt>
    <dgm:pt modelId="{A6F87C23-D286-4B27-92DD-22C01311833C}" type="pres">
      <dgm:prSet presAssocID="{BE349092-1F29-4B9D-BE56-8F6B0741C0D4}" presName="parTx" presStyleLbl="revTx" presStyleIdx="1" presStyleCnt="3">
        <dgm:presLayoutVars>
          <dgm:chMax val="0"/>
          <dgm:chPref val="0"/>
        </dgm:presLayoutVars>
      </dgm:prSet>
      <dgm:spPr/>
      <dgm:t>
        <a:bodyPr/>
        <a:lstStyle/>
        <a:p>
          <a:endParaRPr lang="en-CA"/>
        </a:p>
      </dgm:t>
    </dgm:pt>
    <dgm:pt modelId="{7082FCF7-97FF-4B0D-BEF5-95ECD162AC25}" type="pres">
      <dgm:prSet presAssocID="{B502EAD0-40E0-4303-AAC2-7AEBB22C1D15}" presName="sibTrans" presStyleCnt="0"/>
      <dgm:spPr/>
      <dgm:t>
        <a:bodyPr/>
        <a:lstStyle/>
        <a:p>
          <a:endParaRPr lang="en-CA"/>
        </a:p>
      </dgm:t>
    </dgm:pt>
    <dgm:pt modelId="{5E3F4DB1-EF54-4B47-8F1D-B3135E8A1F85}" type="pres">
      <dgm:prSet presAssocID="{87429630-D860-49BB-9BBC-D3D96B5CF834}" presName="compNode" presStyleCnt="0"/>
      <dgm:spPr/>
      <dgm:t>
        <a:bodyPr/>
        <a:lstStyle/>
        <a:p>
          <a:endParaRPr lang="en-CA"/>
        </a:p>
      </dgm:t>
    </dgm:pt>
    <dgm:pt modelId="{9DC28600-A4F3-43FA-A3A6-BCE39126E0E7}" type="pres">
      <dgm:prSet presAssocID="{87429630-D860-49BB-9BBC-D3D96B5CF834}" presName="bgRect" presStyleLbl="bgShp" presStyleIdx="2" presStyleCnt="3"/>
      <dgm:spPr/>
      <dgm:t>
        <a:bodyPr/>
        <a:lstStyle/>
        <a:p>
          <a:endParaRPr lang="en-CA"/>
        </a:p>
      </dgm:t>
    </dgm:pt>
    <dgm:pt modelId="{74E52BA6-388F-4628-9FBF-503A5F840AD1}" type="pres">
      <dgm:prSet presAssocID="{87429630-D860-49BB-9BBC-D3D96B5CF834}" presName="iconRect" presStyleLbl="node1" presStyleIdx="2" presStyleCnt="3" custLinFactNeighborX="5035" custLinFactNeighborY="11466"/>
      <dgm:spPr>
        <a:noFill/>
        <a:ln>
          <a:noFill/>
        </a:ln>
      </dgm:spPr>
      <dgm:t>
        <a:bodyPr/>
        <a:lstStyle/>
        <a:p>
          <a:endParaRPr lang="en-CA"/>
        </a:p>
      </dgm:t>
      <dgm:extLst>
        <a:ext uri="{E40237B7-FDA0-4F09-8148-C483321AD2D9}">
          <dgm14:cNvPr xmlns:dgm14="http://schemas.microsoft.com/office/drawing/2010/diagram" id="0" name="" descr="Receiver"/>
        </a:ext>
      </dgm:extLst>
    </dgm:pt>
    <dgm:pt modelId="{79D6079A-044D-4389-A5AC-41AE5A0186C0}" type="pres">
      <dgm:prSet presAssocID="{87429630-D860-49BB-9BBC-D3D96B5CF834}" presName="spaceRect" presStyleCnt="0"/>
      <dgm:spPr/>
      <dgm:t>
        <a:bodyPr/>
        <a:lstStyle/>
        <a:p>
          <a:endParaRPr lang="en-CA"/>
        </a:p>
      </dgm:t>
    </dgm:pt>
    <dgm:pt modelId="{DF221F09-ECAA-4AFB-BE91-546809704891}" type="pres">
      <dgm:prSet presAssocID="{87429630-D860-49BB-9BBC-D3D96B5CF834}" presName="parTx" presStyleLbl="revTx" presStyleIdx="2" presStyleCnt="3">
        <dgm:presLayoutVars>
          <dgm:chMax val="0"/>
          <dgm:chPref val="0"/>
        </dgm:presLayoutVars>
      </dgm:prSet>
      <dgm:spPr/>
      <dgm:t>
        <a:bodyPr/>
        <a:lstStyle/>
        <a:p>
          <a:endParaRPr lang="en-CA"/>
        </a:p>
      </dgm:t>
    </dgm:pt>
  </dgm:ptLst>
  <dgm:cxnLst>
    <dgm:cxn modelId="{2BC0AA87-9676-4E21-B5B6-E07AA5BDC107}" type="presOf" srcId="{BE349092-1F29-4B9D-BE56-8F6B0741C0D4}" destId="{A6F87C23-D286-4B27-92DD-22C01311833C}" srcOrd="0" destOrd="0" presId="urn:microsoft.com/office/officeart/2018/2/layout/IconVerticalSolidList"/>
    <dgm:cxn modelId="{A4D2030A-BAB9-42C6-B59D-4357FF444B20}" srcId="{25EE0072-ACB7-4312-9FF4-717F1A966804}" destId="{7A5F96AF-360D-46B1-9785-898CD371E803}" srcOrd="0" destOrd="0" parTransId="{32807DE6-AAA2-4253-8FA6-0A883A7E1C42}" sibTransId="{3FDE51B6-1380-4A1C-9B59-0B055C79C084}"/>
    <dgm:cxn modelId="{E819F1E4-0454-40FF-9EB0-66BE98CCDC08}" type="presOf" srcId="{87429630-D860-49BB-9BBC-D3D96B5CF834}" destId="{DF221F09-ECAA-4AFB-BE91-546809704891}" srcOrd="0" destOrd="0" presId="urn:microsoft.com/office/officeart/2018/2/layout/IconVerticalSolidList"/>
    <dgm:cxn modelId="{1EBA88EC-297F-485C-9048-A5E32FE6FA1E}" srcId="{25EE0072-ACB7-4312-9FF4-717F1A966804}" destId="{87429630-D860-49BB-9BBC-D3D96B5CF834}" srcOrd="2" destOrd="0" parTransId="{FEA0F97D-E095-424E-81F6-3C94AA1F8EBD}" sibTransId="{E03256AF-58C8-49DF-AA52-10C11A821D51}"/>
    <dgm:cxn modelId="{F045B94C-8DE7-4F29-AA9A-1A666273DBE6}" type="presOf" srcId="{7A5F96AF-360D-46B1-9785-898CD371E803}" destId="{D4E2FA6A-DE67-4BD7-9981-602E839C3D04}" srcOrd="0" destOrd="0" presId="urn:microsoft.com/office/officeart/2018/2/layout/IconVerticalSolidList"/>
    <dgm:cxn modelId="{2DA4C6B7-0FD8-49CF-ACC4-87FFB59147DC}" srcId="{25EE0072-ACB7-4312-9FF4-717F1A966804}" destId="{BE349092-1F29-4B9D-BE56-8F6B0741C0D4}" srcOrd="1" destOrd="0" parTransId="{2C918A1D-4177-45BE-948E-049ABB8F9640}" sibTransId="{B502EAD0-40E0-4303-AAC2-7AEBB22C1D15}"/>
    <dgm:cxn modelId="{32FD7C96-5ADC-4995-9E4D-5F4723E7E685}" type="presOf" srcId="{25EE0072-ACB7-4312-9FF4-717F1A966804}" destId="{0E469653-C29A-4AB4-B54A-C4502A6A7859}" srcOrd="0" destOrd="0" presId="urn:microsoft.com/office/officeart/2018/2/layout/IconVerticalSolidList"/>
    <dgm:cxn modelId="{B9CC0F57-D2A4-4F24-BEE2-0F6653550FFF}" type="presParOf" srcId="{0E469653-C29A-4AB4-B54A-C4502A6A7859}" destId="{F50F0262-FC50-4FD1-A1EE-9A6603CC5540}" srcOrd="0" destOrd="0" presId="urn:microsoft.com/office/officeart/2018/2/layout/IconVerticalSolidList"/>
    <dgm:cxn modelId="{46E76CFC-27D8-4650-9B1B-20495C886681}" type="presParOf" srcId="{F50F0262-FC50-4FD1-A1EE-9A6603CC5540}" destId="{B2CCE54F-B6DB-4342-86E8-0D1D6A0C702B}" srcOrd="0" destOrd="0" presId="urn:microsoft.com/office/officeart/2018/2/layout/IconVerticalSolidList"/>
    <dgm:cxn modelId="{FC29C2D1-61C1-4205-AB51-0353948449BC}" type="presParOf" srcId="{F50F0262-FC50-4FD1-A1EE-9A6603CC5540}" destId="{C8FA635C-908F-4B08-A0A4-D8B8BC59E9FF}" srcOrd="1" destOrd="0" presId="urn:microsoft.com/office/officeart/2018/2/layout/IconVerticalSolidList"/>
    <dgm:cxn modelId="{D7BDCD63-3AF2-4DD6-8BE9-F3B3D1F2CA98}" type="presParOf" srcId="{F50F0262-FC50-4FD1-A1EE-9A6603CC5540}" destId="{1229A3F0-5926-4215-B3F0-A9619896618E}" srcOrd="2" destOrd="0" presId="urn:microsoft.com/office/officeart/2018/2/layout/IconVerticalSolidList"/>
    <dgm:cxn modelId="{0C7ABAEB-186B-4C22-8C64-DC4B4C6EAD1B}" type="presParOf" srcId="{F50F0262-FC50-4FD1-A1EE-9A6603CC5540}" destId="{D4E2FA6A-DE67-4BD7-9981-602E839C3D04}" srcOrd="3" destOrd="0" presId="urn:microsoft.com/office/officeart/2018/2/layout/IconVerticalSolidList"/>
    <dgm:cxn modelId="{24DCAD31-9AB5-4381-8A15-05B73D629831}" type="presParOf" srcId="{0E469653-C29A-4AB4-B54A-C4502A6A7859}" destId="{22FFC696-E168-41D5-B299-2726D69902A9}" srcOrd="1" destOrd="0" presId="urn:microsoft.com/office/officeart/2018/2/layout/IconVerticalSolidList"/>
    <dgm:cxn modelId="{4DF79C84-F227-4DC9-A05B-3BE59B74C1A4}" type="presParOf" srcId="{0E469653-C29A-4AB4-B54A-C4502A6A7859}" destId="{50EF3596-363E-45C5-AEB0-BAA859D52771}" srcOrd="2" destOrd="0" presId="urn:microsoft.com/office/officeart/2018/2/layout/IconVerticalSolidList"/>
    <dgm:cxn modelId="{992F92D7-D4E9-4BC2-BFDA-C7BA0776D03D}" type="presParOf" srcId="{50EF3596-363E-45C5-AEB0-BAA859D52771}" destId="{A6D05022-10D7-42A9-8D8F-1807568AD055}" srcOrd="0" destOrd="0" presId="urn:microsoft.com/office/officeart/2018/2/layout/IconVerticalSolidList"/>
    <dgm:cxn modelId="{BC30D90F-7D4B-46C3-B214-E0D2F0960DA9}" type="presParOf" srcId="{50EF3596-363E-45C5-AEB0-BAA859D52771}" destId="{7737DF40-512B-496B-9C79-6730A6B89AAE}" srcOrd="1" destOrd="0" presId="urn:microsoft.com/office/officeart/2018/2/layout/IconVerticalSolidList"/>
    <dgm:cxn modelId="{625D3828-2F16-4CA0-8D71-A5265CF3EA9E}" type="presParOf" srcId="{50EF3596-363E-45C5-AEB0-BAA859D52771}" destId="{F9157D2E-9C36-49B6-A1F3-A5D2DA446CD7}" srcOrd="2" destOrd="0" presId="urn:microsoft.com/office/officeart/2018/2/layout/IconVerticalSolidList"/>
    <dgm:cxn modelId="{E7EBEF31-BFA8-4DE8-B921-6756B59D332B}" type="presParOf" srcId="{50EF3596-363E-45C5-AEB0-BAA859D52771}" destId="{A6F87C23-D286-4B27-92DD-22C01311833C}" srcOrd="3" destOrd="0" presId="urn:microsoft.com/office/officeart/2018/2/layout/IconVerticalSolidList"/>
    <dgm:cxn modelId="{DAD48EC5-1D17-4E09-A291-C8F28E3CA5DA}" type="presParOf" srcId="{0E469653-C29A-4AB4-B54A-C4502A6A7859}" destId="{7082FCF7-97FF-4B0D-BEF5-95ECD162AC25}" srcOrd="3" destOrd="0" presId="urn:microsoft.com/office/officeart/2018/2/layout/IconVerticalSolidList"/>
    <dgm:cxn modelId="{4CF2DB49-8709-4016-9CA2-18E13DFB0E3B}" type="presParOf" srcId="{0E469653-C29A-4AB4-B54A-C4502A6A7859}" destId="{5E3F4DB1-EF54-4B47-8F1D-B3135E8A1F85}" srcOrd="4" destOrd="0" presId="urn:microsoft.com/office/officeart/2018/2/layout/IconVerticalSolidList"/>
    <dgm:cxn modelId="{F17077B1-A3DF-43BF-AB27-080AB0917B98}" type="presParOf" srcId="{5E3F4DB1-EF54-4B47-8F1D-B3135E8A1F85}" destId="{9DC28600-A4F3-43FA-A3A6-BCE39126E0E7}" srcOrd="0" destOrd="0" presId="urn:microsoft.com/office/officeart/2018/2/layout/IconVerticalSolidList"/>
    <dgm:cxn modelId="{96896E3A-D8A0-4D36-8C0C-EF301E919477}" type="presParOf" srcId="{5E3F4DB1-EF54-4B47-8F1D-B3135E8A1F85}" destId="{74E52BA6-388F-4628-9FBF-503A5F840AD1}" srcOrd="1" destOrd="0" presId="urn:microsoft.com/office/officeart/2018/2/layout/IconVerticalSolidList"/>
    <dgm:cxn modelId="{6330D375-A173-4996-8CB4-67BE9AB93FF1}" type="presParOf" srcId="{5E3F4DB1-EF54-4B47-8F1D-B3135E8A1F85}" destId="{79D6079A-044D-4389-A5AC-41AE5A0186C0}" srcOrd="2" destOrd="0" presId="urn:microsoft.com/office/officeart/2018/2/layout/IconVerticalSolidList"/>
    <dgm:cxn modelId="{D1C6B02E-AF8B-4EED-9DB7-F4175152515B}" type="presParOf" srcId="{5E3F4DB1-EF54-4B47-8F1D-B3135E8A1F85}" destId="{DF221F09-ECAA-4AFB-BE91-54680970489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1D1552-B99B-4FB1-86BF-7F6CAE86CBAB}"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791C9859-D981-4359-A7CD-97D875B3F744}">
      <dgm:prSet custT="1"/>
      <dgm:spPr/>
      <dgm:t>
        <a:bodyPr/>
        <a:lstStyle/>
        <a:p>
          <a:pPr algn="l">
            <a:defRPr cap="all"/>
          </a:pPr>
          <a:r>
            <a:rPr lang="en-US" sz="1800" b="0" i="0" cap="none" baseline="0" dirty="0" smtClean="0"/>
            <a:t>If you want to engage the client or prospect, stick to key points and keep focused on </a:t>
          </a:r>
          <a:r>
            <a:rPr lang="en-US" sz="1800" b="1" i="0" cap="none" baseline="0" dirty="0" smtClean="0">
              <a:hlinkClick xmlns:r="http://schemas.openxmlformats.org/officeDocument/2006/relationships" r:id="rId1"/>
            </a:rPr>
            <a:t>how your product will benefit them</a:t>
          </a:r>
          <a:r>
            <a:rPr lang="en-US" sz="1800" b="0" i="0" cap="none" baseline="0" dirty="0" smtClean="0"/>
            <a:t> rather than listing endless features. Be prepared to judge the room: Don’t be afraid to jump one section and go into more detail in another if that seems appealing to your audience. Ideally, you want to spend less time talking at them and more time interacting, so leave lots of time to answer questions and be prepared to give great answers.</a:t>
          </a:r>
          <a:endParaRPr lang="en-US" sz="1800" cap="none" baseline="0" dirty="0"/>
        </a:p>
      </dgm:t>
    </dgm:pt>
    <dgm:pt modelId="{E69B7E78-775C-42F9-8EBA-CE6F29F16D39}" type="parTrans" cxnId="{4120099B-2AB3-472E-89A1-2517BF0D2D1E}">
      <dgm:prSet/>
      <dgm:spPr/>
      <dgm:t>
        <a:bodyPr/>
        <a:lstStyle/>
        <a:p>
          <a:endParaRPr lang="en-US"/>
        </a:p>
      </dgm:t>
    </dgm:pt>
    <dgm:pt modelId="{194360A1-9CD2-416E-8BC9-5A1C3D6717AE}" type="sibTrans" cxnId="{4120099B-2AB3-472E-89A1-2517BF0D2D1E}">
      <dgm:prSet/>
      <dgm:spPr/>
      <dgm:t>
        <a:bodyPr/>
        <a:lstStyle/>
        <a:p>
          <a:endParaRPr lang="en-US"/>
        </a:p>
      </dgm:t>
    </dgm:pt>
    <dgm:pt modelId="{AF20FD3B-626E-4F49-B180-72FCF992B347}">
      <dgm:prSet custT="1"/>
      <dgm:spPr/>
      <dgm:t>
        <a:bodyPr/>
        <a:lstStyle/>
        <a:p>
          <a:pPr>
            <a:defRPr cap="all"/>
          </a:pPr>
          <a:endParaRPr lang="en-US" sz="1400" cap="none" baseline="0" dirty="0"/>
        </a:p>
      </dgm:t>
    </dgm:pt>
    <dgm:pt modelId="{82898E10-DA2D-4441-BC06-274AD40F4C03}" type="parTrans" cxnId="{BAA488D1-7B14-44A7-8607-1A6B82708DB9}">
      <dgm:prSet/>
      <dgm:spPr/>
      <dgm:t>
        <a:bodyPr/>
        <a:lstStyle/>
        <a:p>
          <a:endParaRPr lang="en-US"/>
        </a:p>
      </dgm:t>
    </dgm:pt>
    <dgm:pt modelId="{4FA68E25-D90A-43F8-8464-E11C3853F1A3}" type="sibTrans" cxnId="{BAA488D1-7B14-44A7-8607-1A6B82708DB9}">
      <dgm:prSet/>
      <dgm:spPr/>
      <dgm:t>
        <a:bodyPr/>
        <a:lstStyle/>
        <a:p>
          <a:endParaRPr lang="en-US"/>
        </a:p>
      </dgm:t>
    </dgm:pt>
    <dgm:pt modelId="{F9AFC24A-CF4E-4683-93FD-368272CE19FF}" type="pres">
      <dgm:prSet presAssocID="{ED1D1552-B99B-4FB1-86BF-7F6CAE86CBAB}" presName="root" presStyleCnt="0">
        <dgm:presLayoutVars>
          <dgm:dir/>
          <dgm:resizeHandles val="exact"/>
        </dgm:presLayoutVars>
      </dgm:prSet>
      <dgm:spPr/>
      <dgm:t>
        <a:bodyPr/>
        <a:lstStyle/>
        <a:p>
          <a:endParaRPr lang="en-CA"/>
        </a:p>
      </dgm:t>
    </dgm:pt>
    <dgm:pt modelId="{533F1630-322A-46D6-8E8A-851F5E85E2BB}" type="pres">
      <dgm:prSet presAssocID="{791C9859-D981-4359-A7CD-97D875B3F744}" presName="compNode" presStyleCnt="0"/>
      <dgm:spPr/>
    </dgm:pt>
    <dgm:pt modelId="{E5A26C30-BC22-410B-991D-F4FFFCF1776F}" type="pres">
      <dgm:prSet presAssocID="{791C9859-D981-4359-A7CD-97D875B3F744}" presName="iconBgRect" presStyleLbl="bgShp" presStyleIdx="0" presStyleCnt="2" custLinFactNeighborX="-70080" custLinFactNeighborY="-13259"/>
      <dgm:spPr/>
    </dgm:pt>
    <dgm:pt modelId="{500051C5-F00C-4305-A86B-60A41612A665}" type="pres">
      <dgm:prSet presAssocID="{791C9859-D981-4359-A7CD-97D875B3F744}" presName="iconRect" presStyleLbl="node1" presStyleIdx="0" presStyleCnt="2" custLinFactX="-17737" custLinFactNeighborX="-100000" custLinFactNeighborY="-13386"/>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dgm:spPr>
      <dgm:t>
        <a:bodyPr/>
        <a:lstStyle/>
        <a:p>
          <a:endParaRPr lang="en-CA"/>
        </a:p>
      </dgm:t>
      <dgm:extLst>
        <a:ext uri="{E40237B7-FDA0-4F09-8148-C483321AD2D9}">
          <dgm14:cNvPr xmlns:dgm14="http://schemas.microsoft.com/office/drawing/2010/diagram" id="0" name="" descr="Chat"/>
        </a:ext>
      </dgm:extLst>
    </dgm:pt>
    <dgm:pt modelId="{DBC80AEC-4325-41E1-968F-2DB320DF6F80}" type="pres">
      <dgm:prSet presAssocID="{791C9859-D981-4359-A7CD-97D875B3F744}" presName="spaceRect" presStyleCnt="0"/>
      <dgm:spPr/>
    </dgm:pt>
    <dgm:pt modelId="{C1E4C40E-C8CE-4317-A7E0-6200E459F37B}" type="pres">
      <dgm:prSet presAssocID="{791C9859-D981-4359-A7CD-97D875B3F744}" presName="textRect" presStyleLbl="revTx" presStyleIdx="0" presStyleCnt="2" custScaleX="137600" custScaleY="23182" custLinFactX="27550" custLinFactY="-1168122" custLinFactNeighborX="100000" custLinFactNeighborY="-1200000">
        <dgm:presLayoutVars>
          <dgm:chMax val="1"/>
          <dgm:chPref val="1"/>
        </dgm:presLayoutVars>
      </dgm:prSet>
      <dgm:spPr/>
      <dgm:t>
        <a:bodyPr/>
        <a:lstStyle/>
        <a:p>
          <a:endParaRPr lang="en-CA"/>
        </a:p>
      </dgm:t>
    </dgm:pt>
    <dgm:pt modelId="{4BF01A69-8265-4039-80EC-E3D5364340F6}" type="pres">
      <dgm:prSet presAssocID="{194360A1-9CD2-416E-8BC9-5A1C3D6717AE}" presName="sibTrans" presStyleCnt="0"/>
      <dgm:spPr/>
    </dgm:pt>
    <dgm:pt modelId="{AA6BB0A8-5660-44C3-86C8-6F6339D26673}" type="pres">
      <dgm:prSet presAssocID="{AF20FD3B-626E-4F49-B180-72FCF992B347}" presName="compNode" presStyleCnt="0"/>
      <dgm:spPr/>
    </dgm:pt>
    <dgm:pt modelId="{8814582E-7CB1-40BA-87A3-93D295545E2F}" type="pres">
      <dgm:prSet presAssocID="{AF20FD3B-626E-4F49-B180-72FCF992B347}" presName="iconBgRect" presStyleLbl="bgShp" presStyleIdx="1" presStyleCnt="2"/>
      <dgm:spPr>
        <a:noFill/>
      </dgm:spPr>
      <dgm:t>
        <a:bodyPr/>
        <a:lstStyle/>
        <a:p>
          <a:endParaRPr lang="en-CA"/>
        </a:p>
      </dgm:t>
    </dgm:pt>
    <dgm:pt modelId="{3540EA58-1E32-4DB9-B4E8-27140EBB935E}" type="pres">
      <dgm:prSet presAssocID="{AF20FD3B-626E-4F49-B180-72FCF992B347}" presName="iconRect" presStyleLbl="node1" presStyleIdx="1" presStyleCnt="2"/>
      <dgm:spPr>
        <a:noFill/>
        <a:ln>
          <a:noFill/>
        </a:ln>
      </dgm:spPr>
      <dgm:t>
        <a:bodyPr/>
        <a:lstStyle/>
        <a:p>
          <a:endParaRPr lang="en-CA"/>
        </a:p>
      </dgm:t>
      <dgm:extLst>
        <a:ext uri="{E40237B7-FDA0-4F09-8148-C483321AD2D9}">
          <dgm14:cNvPr xmlns:dgm14="http://schemas.microsoft.com/office/drawing/2010/diagram" id="0" name="" descr="Checkmark"/>
        </a:ext>
      </dgm:extLst>
    </dgm:pt>
    <dgm:pt modelId="{2CE2F41A-99F2-4930-9054-66B7D3C82AF0}" type="pres">
      <dgm:prSet presAssocID="{AF20FD3B-626E-4F49-B180-72FCF992B347}" presName="spaceRect" presStyleCnt="0"/>
      <dgm:spPr/>
    </dgm:pt>
    <dgm:pt modelId="{8E91D69B-7905-4BCB-BBAF-317CF8F11CF5}" type="pres">
      <dgm:prSet presAssocID="{AF20FD3B-626E-4F49-B180-72FCF992B347}" presName="textRect" presStyleLbl="revTx" presStyleIdx="1" presStyleCnt="2">
        <dgm:presLayoutVars>
          <dgm:chMax val="1"/>
          <dgm:chPref val="1"/>
        </dgm:presLayoutVars>
      </dgm:prSet>
      <dgm:spPr/>
      <dgm:t>
        <a:bodyPr/>
        <a:lstStyle/>
        <a:p>
          <a:endParaRPr lang="en-CA"/>
        </a:p>
      </dgm:t>
    </dgm:pt>
  </dgm:ptLst>
  <dgm:cxnLst>
    <dgm:cxn modelId="{2B108017-E5D1-412E-88FA-A387D7188DDD}" type="presOf" srcId="{AF20FD3B-626E-4F49-B180-72FCF992B347}" destId="{8E91D69B-7905-4BCB-BBAF-317CF8F11CF5}" srcOrd="0" destOrd="0" presId="urn:microsoft.com/office/officeart/2018/5/layout/IconCircleLabelList"/>
    <dgm:cxn modelId="{489ECEE3-DE1F-4525-880C-ED080E8A34B7}" type="presOf" srcId="{791C9859-D981-4359-A7CD-97D875B3F744}" destId="{C1E4C40E-C8CE-4317-A7E0-6200E459F37B}" srcOrd="0" destOrd="0" presId="urn:microsoft.com/office/officeart/2018/5/layout/IconCircleLabelList"/>
    <dgm:cxn modelId="{4120099B-2AB3-472E-89A1-2517BF0D2D1E}" srcId="{ED1D1552-B99B-4FB1-86BF-7F6CAE86CBAB}" destId="{791C9859-D981-4359-A7CD-97D875B3F744}" srcOrd="0" destOrd="0" parTransId="{E69B7E78-775C-42F9-8EBA-CE6F29F16D39}" sibTransId="{194360A1-9CD2-416E-8BC9-5A1C3D6717AE}"/>
    <dgm:cxn modelId="{BAA488D1-7B14-44A7-8607-1A6B82708DB9}" srcId="{ED1D1552-B99B-4FB1-86BF-7F6CAE86CBAB}" destId="{AF20FD3B-626E-4F49-B180-72FCF992B347}" srcOrd="1" destOrd="0" parTransId="{82898E10-DA2D-4441-BC06-274AD40F4C03}" sibTransId="{4FA68E25-D90A-43F8-8464-E11C3853F1A3}"/>
    <dgm:cxn modelId="{7DDEEBE2-A70F-4752-8C33-6E982119CAD0}" type="presOf" srcId="{ED1D1552-B99B-4FB1-86BF-7F6CAE86CBAB}" destId="{F9AFC24A-CF4E-4683-93FD-368272CE19FF}" srcOrd="0" destOrd="0" presId="urn:microsoft.com/office/officeart/2018/5/layout/IconCircleLabelList"/>
    <dgm:cxn modelId="{712EAD88-7C40-41CB-B8C4-6BEBDED54734}" type="presParOf" srcId="{F9AFC24A-CF4E-4683-93FD-368272CE19FF}" destId="{533F1630-322A-46D6-8E8A-851F5E85E2BB}" srcOrd="0" destOrd="0" presId="urn:microsoft.com/office/officeart/2018/5/layout/IconCircleLabelList"/>
    <dgm:cxn modelId="{EBB24E31-6645-4E2C-9684-E45EEDBFEF08}" type="presParOf" srcId="{533F1630-322A-46D6-8E8A-851F5E85E2BB}" destId="{E5A26C30-BC22-410B-991D-F4FFFCF1776F}" srcOrd="0" destOrd="0" presId="urn:microsoft.com/office/officeart/2018/5/layout/IconCircleLabelList"/>
    <dgm:cxn modelId="{FD828EF7-B43C-4E7A-A6C2-F24CEB7C80DB}" type="presParOf" srcId="{533F1630-322A-46D6-8E8A-851F5E85E2BB}" destId="{500051C5-F00C-4305-A86B-60A41612A665}" srcOrd="1" destOrd="0" presId="urn:microsoft.com/office/officeart/2018/5/layout/IconCircleLabelList"/>
    <dgm:cxn modelId="{61C3090E-CC6D-4DFF-8206-F3473454FF58}" type="presParOf" srcId="{533F1630-322A-46D6-8E8A-851F5E85E2BB}" destId="{DBC80AEC-4325-41E1-968F-2DB320DF6F80}" srcOrd="2" destOrd="0" presId="urn:microsoft.com/office/officeart/2018/5/layout/IconCircleLabelList"/>
    <dgm:cxn modelId="{1BAFD897-DA85-4AEB-97EF-1D416DB0F149}" type="presParOf" srcId="{533F1630-322A-46D6-8E8A-851F5E85E2BB}" destId="{C1E4C40E-C8CE-4317-A7E0-6200E459F37B}" srcOrd="3" destOrd="0" presId="urn:microsoft.com/office/officeart/2018/5/layout/IconCircleLabelList"/>
    <dgm:cxn modelId="{1482CA99-1C71-47C6-8E76-5DE82AC3C31B}" type="presParOf" srcId="{F9AFC24A-CF4E-4683-93FD-368272CE19FF}" destId="{4BF01A69-8265-4039-80EC-E3D5364340F6}" srcOrd="1" destOrd="0" presId="urn:microsoft.com/office/officeart/2018/5/layout/IconCircleLabelList"/>
    <dgm:cxn modelId="{F2DE1986-9E45-4994-835A-22958E19D970}" type="presParOf" srcId="{F9AFC24A-CF4E-4683-93FD-368272CE19FF}" destId="{AA6BB0A8-5660-44C3-86C8-6F6339D26673}" srcOrd="2" destOrd="0" presId="urn:microsoft.com/office/officeart/2018/5/layout/IconCircleLabelList"/>
    <dgm:cxn modelId="{9BB5BB58-1162-42D2-877C-370B473B2E39}" type="presParOf" srcId="{AA6BB0A8-5660-44C3-86C8-6F6339D26673}" destId="{8814582E-7CB1-40BA-87A3-93D295545E2F}" srcOrd="0" destOrd="0" presId="urn:microsoft.com/office/officeart/2018/5/layout/IconCircleLabelList"/>
    <dgm:cxn modelId="{6C4D3652-9498-4349-B509-381F8C96F236}" type="presParOf" srcId="{AA6BB0A8-5660-44C3-86C8-6F6339D26673}" destId="{3540EA58-1E32-4DB9-B4E8-27140EBB935E}" srcOrd="1" destOrd="0" presId="urn:microsoft.com/office/officeart/2018/5/layout/IconCircleLabelList"/>
    <dgm:cxn modelId="{020ABB9B-8203-4BE5-861F-099F986D19B1}" type="presParOf" srcId="{AA6BB0A8-5660-44C3-86C8-6F6339D26673}" destId="{2CE2F41A-99F2-4930-9054-66B7D3C82AF0}" srcOrd="2" destOrd="0" presId="urn:microsoft.com/office/officeart/2018/5/layout/IconCircleLabelList"/>
    <dgm:cxn modelId="{7AB8925D-2CE7-4BB1-A3F7-7F7DECB10564}" type="presParOf" srcId="{AA6BB0A8-5660-44C3-86C8-6F6339D26673}" destId="{8E91D69B-7905-4BCB-BBAF-317CF8F11CF5}"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CE54F-B6DB-4342-86E8-0D1D6A0C702B}">
      <dsp:nvSpPr>
        <dsp:cNvPr id="0" name=""/>
        <dsp:cNvSpPr/>
      </dsp:nvSpPr>
      <dsp:spPr>
        <a:xfrm>
          <a:off x="0" y="718"/>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FA635C-908F-4B08-A0A4-D8B8BC59E9FF}">
      <dsp:nvSpPr>
        <dsp:cNvPr id="0" name=""/>
        <dsp:cNvSpPr/>
      </dsp:nvSpPr>
      <dsp:spPr>
        <a:xfrm>
          <a:off x="508544" y="378974"/>
          <a:ext cx="924626" cy="92462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E2FA6A-DE67-4BD7-9981-602E839C3D04}">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711200">
            <a:lnSpc>
              <a:spcPct val="90000"/>
            </a:lnSpc>
            <a:spcBef>
              <a:spcPct val="0"/>
            </a:spcBef>
            <a:spcAft>
              <a:spcPct val="35000"/>
            </a:spcAft>
          </a:pPr>
          <a:r>
            <a:rPr lang="en-US" sz="1600" b="0" i="0" kern="1200" dirty="0" smtClean="0"/>
            <a:t>Remember that each slide should contain a succinct idea - perhaps a fact, image, diagram, chart or fun animation accompanied by your logo.</a:t>
          </a:r>
          <a:endParaRPr lang="en-US" sz="1600" kern="1200" dirty="0"/>
        </a:p>
      </dsp:txBody>
      <dsp:txXfrm>
        <a:off x="1941716" y="718"/>
        <a:ext cx="4571887" cy="1681139"/>
      </dsp:txXfrm>
    </dsp:sp>
    <dsp:sp modelId="{A6D05022-10D7-42A9-8D8F-1807568AD055}">
      <dsp:nvSpPr>
        <dsp:cNvPr id="0" name=""/>
        <dsp:cNvSpPr/>
      </dsp:nvSpPr>
      <dsp:spPr>
        <a:xfrm>
          <a:off x="0" y="2102143"/>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37DF40-512B-496B-9C79-6730A6B89AAE}">
      <dsp:nvSpPr>
        <dsp:cNvPr id="0" name=""/>
        <dsp:cNvSpPr/>
      </dsp:nvSpPr>
      <dsp:spPr>
        <a:xfrm>
          <a:off x="508544" y="2480399"/>
          <a:ext cx="924626" cy="92462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F87C23-D286-4B27-92DD-22C01311833C}">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711200">
            <a:lnSpc>
              <a:spcPct val="90000"/>
            </a:lnSpc>
            <a:spcBef>
              <a:spcPct val="0"/>
            </a:spcBef>
            <a:spcAft>
              <a:spcPct val="35000"/>
            </a:spcAft>
          </a:pPr>
          <a:r>
            <a:rPr lang="en-US" sz="1600" b="0" i="0" kern="1200" dirty="0" smtClean="0"/>
            <a:t>Be sure you’re never just simply reading off the slide on the screen. Be enthusiastic and passionate about everything you are saying and modulate your voice to infuse it with energy. </a:t>
          </a:r>
          <a:endParaRPr lang="en-US" sz="1600" kern="1200" dirty="0"/>
        </a:p>
      </dsp:txBody>
      <dsp:txXfrm>
        <a:off x="1941716" y="2102143"/>
        <a:ext cx="4571887" cy="1681139"/>
      </dsp:txXfrm>
    </dsp:sp>
    <dsp:sp modelId="{9DC28600-A4F3-43FA-A3A6-BCE39126E0E7}">
      <dsp:nvSpPr>
        <dsp:cNvPr id="0" name=""/>
        <dsp:cNvSpPr/>
      </dsp:nvSpPr>
      <dsp:spPr>
        <a:xfrm>
          <a:off x="0" y="4203567"/>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E52BA6-388F-4628-9FBF-503A5F840AD1}">
      <dsp:nvSpPr>
        <dsp:cNvPr id="0" name=""/>
        <dsp:cNvSpPr/>
      </dsp:nvSpPr>
      <dsp:spPr>
        <a:xfrm>
          <a:off x="555099" y="4687841"/>
          <a:ext cx="924626" cy="924626"/>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221F09-ECAA-4AFB-BE91-546809704891}">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711200">
            <a:lnSpc>
              <a:spcPct val="90000"/>
            </a:lnSpc>
            <a:spcBef>
              <a:spcPct val="0"/>
            </a:spcBef>
            <a:spcAft>
              <a:spcPct val="35000"/>
            </a:spcAft>
          </a:pPr>
          <a:r>
            <a:rPr lang="en-US" sz="1600" b="0" i="0" kern="1200" dirty="0" smtClean="0"/>
            <a:t>Smile and be engaging but don’t go overboard with hand gestures. Take your time and speak with calm, easy confidence.</a:t>
          </a:r>
          <a:endParaRPr lang="en-US" sz="1600" kern="1200" dirty="0"/>
        </a:p>
      </dsp:txBody>
      <dsp:txXfrm>
        <a:off x="1941716" y="4203567"/>
        <a:ext cx="4571887" cy="1681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26C30-BC22-410B-991D-F4FFFCF1776F}">
      <dsp:nvSpPr>
        <dsp:cNvPr id="0" name=""/>
        <dsp:cNvSpPr/>
      </dsp:nvSpPr>
      <dsp:spPr>
        <a:xfrm>
          <a:off x="580092" y="730720"/>
          <a:ext cx="2161687" cy="216168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0051C5-F00C-4305-A86B-60A41612A665}">
      <dsp:nvSpPr>
        <dsp:cNvPr id="0" name=""/>
        <dsp:cNvSpPr/>
      </dsp:nvSpPr>
      <dsp:spPr>
        <a:xfrm>
          <a:off x="1095383" y="1311998"/>
          <a:ext cx="1240312" cy="1240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1E4C40E-C8CE-4317-A7E0-6200E459F37B}">
      <dsp:nvSpPr>
        <dsp:cNvPr id="0" name=""/>
        <dsp:cNvSpPr/>
      </dsp:nvSpPr>
      <dsp:spPr>
        <a:xfrm>
          <a:off x="5257800" y="0"/>
          <a:ext cx="4876199" cy="39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a:lnSpc>
              <a:spcPct val="90000"/>
            </a:lnSpc>
            <a:spcBef>
              <a:spcPct val="0"/>
            </a:spcBef>
            <a:spcAft>
              <a:spcPct val="35000"/>
            </a:spcAft>
            <a:defRPr cap="all"/>
          </a:pPr>
          <a:r>
            <a:rPr lang="en-US" sz="1800" b="0" i="0" kern="1200" cap="none" baseline="0" dirty="0" smtClean="0"/>
            <a:t>If you want to engage the client or prospect, stick to key points and keep focused on </a:t>
          </a:r>
          <a:r>
            <a:rPr lang="en-US" sz="1800" b="1" i="0" kern="1200" cap="none" baseline="0" dirty="0" smtClean="0">
              <a:hlinkClick xmlns:r="http://schemas.openxmlformats.org/officeDocument/2006/relationships" r:id="rId3"/>
            </a:rPr>
            <a:t>how your product will benefit them</a:t>
          </a:r>
          <a:r>
            <a:rPr lang="en-US" sz="1800" b="0" i="0" kern="1200" cap="none" baseline="0" dirty="0" smtClean="0"/>
            <a:t> rather than listing endless features. Be prepared to judge the room: Don’t be afraid to jump one section and go into more detail in another if that seems appealing to your audience. Ideally, you want to spend less time talking at them and more time interacting, so leave lots of time to answer questions and be prepared to give great answers.</a:t>
          </a:r>
          <a:endParaRPr lang="en-US" sz="1800" kern="1200" cap="none" baseline="0" dirty="0"/>
        </a:p>
      </dsp:txBody>
      <dsp:txXfrm>
        <a:off x="5257800" y="0"/>
        <a:ext cx="4876199" cy="39192"/>
      </dsp:txXfrm>
    </dsp:sp>
    <dsp:sp modelId="{8814582E-7CB1-40BA-87A3-93D295545E2F}">
      <dsp:nvSpPr>
        <dsp:cNvPr id="0" name=""/>
        <dsp:cNvSpPr/>
      </dsp:nvSpPr>
      <dsp:spPr>
        <a:xfrm>
          <a:off x="6925134" y="984871"/>
          <a:ext cx="2161687" cy="2161687"/>
        </a:xfrm>
        <a:prstGeom prst="ellipse">
          <a:avLst/>
        </a:prstGeom>
        <a:noFill/>
        <a:ln>
          <a:noFill/>
        </a:ln>
        <a:effectLst/>
      </dsp:spPr>
      <dsp:style>
        <a:lnRef idx="0">
          <a:scrgbClr r="0" g="0" b="0"/>
        </a:lnRef>
        <a:fillRef idx="1">
          <a:scrgbClr r="0" g="0" b="0"/>
        </a:fillRef>
        <a:effectRef idx="0">
          <a:scrgbClr r="0" g="0" b="0"/>
        </a:effectRef>
        <a:fontRef idx="minor"/>
      </dsp:style>
    </dsp:sp>
    <dsp:sp modelId="{3540EA58-1E32-4DB9-B4E8-27140EBB935E}">
      <dsp:nvSpPr>
        <dsp:cNvPr id="0" name=""/>
        <dsp:cNvSpPr/>
      </dsp:nvSpPr>
      <dsp:spPr>
        <a:xfrm>
          <a:off x="7385821" y="1445558"/>
          <a:ext cx="1240312" cy="1240312"/>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91D69B-7905-4BCB-BBAF-317CF8F11CF5}">
      <dsp:nvSpPr>
        <dsp:cNvPr id="0" name=""/>
        <dsp:cNvSpPr/>
      </dsp:nvSpPr>
      <dsp:spPr>
        <a:xfrm>
          <a:off x="6234103" y="3819871"/>
          <a:ext cx="3543750" cy="16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endParaRPr lang="en-US" sz="1400" kern="1200" cap="none" baseline="0" dirty="0"/>
        </a:p>
      </dsp:txBody>
      <dsp:txXfrm>
        <a:off x="6234103" y="3819871"/>
        <a:ext cx="3543750" cy="1690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2019-09-03</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dirty="0" smtClean="0"/>
              <a:t>Sure, you can start from a template, but each time you give that presentation, it should be tailored to the specific needs and preferences of the customer in front of you. Make sure for each point you make, you bring it back to their particular pain point and always reference the organizational specific stories, stats or issues they have mentioned to you. </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3</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5</a:t>
            </a:fld>
            <a:endParaRPr lang="en-CA"/>
          </a:p>
        </p:txBody>
      </p:sp>
    </p:spTree>
    <p:extLst>
      <p:ext uri="{BB962C8B-B14F-4D97-AF65-F5344CB8AC3E}">
        <p14:creationId xmlns:p14="http://schemas.microsoft.com/office/powerpoint/2010/main" val="2287090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But always remember, personalization is key. One client might respond really well to flashy showmanship. Another might be put off if you start pulling out bells and whistles. So always do your research and know your audience.</a:t>
            </a:r>
            <a:endParaRPr lang="en-US" sz="1200" dirty="0"/>
          </a:p>
        </p:txBody>
      </p:sp>
      <p:sp>
        <p:nvSpPr>
          <p:cNvPr id="4" name="Slide Number Placeholder 3"/>
          <p:cNvSpPr>
            <a:spLocks noGrp="1"/>
          </p:cNvSpPr>
          <p:nvPr>
            <p:ph type="sldNum" sz="quarter" idx="10"/>
          </p:nvPr>
        </p:nvSpPr>
        <p:spPr/>
        <p:txBody>
          <a:bodyPr/>
          <a:lstStyle/>
          <a:p>
            <a:fld id="{223CA780-DC22-44F4-9884-D768F9E371FA}" type="slidenum">
              <a:rPr lang="en-CA" smtClean="0"/>
              <a:t>6</a:t>
            </a:fld>
            <a:endParaRPr lang="en-CA"/>
          </a:p>
        </p:txBody>
      </p:sp>
    </p:spTree>
    <p:extLst>
      <p:ext uri="{BB962C8B-B14F-4D97-AF65-F5344CB8AC3E}">
        <p14:creationId xmlns:p14="http://schemas.microsoft.com/office/powerpoint/2010/main" val="2543747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https://youtu.be/kfWybif_GIg</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7</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2019-09-03</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2019-09-03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2019-09-03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2019-09-03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2019-09-03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2019-09-03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2019-09-03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2019-09-03</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resources/articles/aristotle-had-it-right!-tips-for-giving-persuasive-sales-presentation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kfWybif_GI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lang="en-US"/>
            </a:pPr>
            <a:r>
              <a:rPr lang="en-US" sz="2400" b="1" dirty="0"/>
              <a:t>Developing client-focused solutions</a:t>
            </a:r>
            <a:br>
              <a:rPr lang="en-US" sz="2400" b="1" dirty="0"/>
            </a:br>
            <a:r>
              <a:rPr lang="en-US" sz="2400" b="1" dirty="0"/>
              <a:t>presentation skills – week </a:t>
            </a:r>
            <a:r>
              <a:rPr lang="en-US" sz="2400" b="1" dirty="0" smtClean="0"/>
              <a:t>2</a:t>
            </a:r>
            <a:r>
              <a:rPr lang="en-US" sz="2400" b="1" dirty="0"/>
              <a:t/>
            </a:r>
            <a:br>
              <a:rPr lang="en-US" sz="2400" b="1" dirty="0"/>
            </a:br>
            <a:r>
              <a:rPr lang="en-US" sz="2400" b="1" dirty="0"/>
              <a:t/>
            </a:r>
            <a:br>
              <a:rPr lang="en-US" sz="2400" b="1" dirty="0"/>
            </a:br>
            <a:r>
              <a:rPr lang="en-US" sz="2400" b="1" dirty="0" smtClean="0"/>
              <a:t>DEVELOPING IMPACTFUL PRESENTATIONS</a:t>
            </a:r>
            <a:r>
              <a:rPr lang="en-US" b="1" dirty="0"/>
              <a:t/>
            </a:r>
            <a:br>
              <a:rPr lang="en-US" b="1" dirty="0"/>
            </a:br>
            <a:endParaRPr lang="en-US" dirty="0">
              <a:ea typeface="Franklin Gothic Book" charset="77"/>
            </a:endParaRPr>
          </a:p>
        </p:txBody>
      </p:sp>
      <p:sp>
        <p:nvSpPr>
          <p:cNvPr id="3" name="Subtitle 2"/>
          <p:cNvSpPr>
            <a:spLocks noGrp="1"/>
          </p:cNvSpPr>
          <p:nvPr>
            <p:ph type="subTitle" idx="1"/>
          </p:nvPr>
        </p:nvSpPr>
        <p:spPr>
          <a:xfrm>
            <a:off x="609601" y="4987491"/>
            <a:ext cx="7836133" cy="986725"/>
          </a:xfrm>
        </p:spPr>
        <p:txBody>
          <a:bodyPr/>
          <a:lstStyle/>
          <a:p>
            <a:pPr>
              <a:defRPr lang="en-US"/>
            </a:pPr>
            <a:r>
              <a:rPr lang="en-US" b="1" dirty="0">
                <a:ea typeface="Franklin Gothic Book" charset="77"/>
              </a:rPr>
              <a:t>CPSA Meeting in a Box:</a:t>
            </a:r>
            <a:r>
              <a:rPr lang="en-US" dirty="0">
                <a:ea typeface="Franklin Gothic Book" charset="77"/>
              </a:rPr>
              <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3070206"/>
            <a:ext cx="10363200" cy="2541042"/>
          </a:xfrm>
        </p:spPr>
        <p:txBody>
          <a:bodyPr/>
          <a:lstStyle/>
          <a:p>
            <a:r>
              <a:rPr lang="en-US" sz="2400" b="1" dirty="0"/>
              <a:t>WEEK </a:t>
            </a:r>
            <a:r>
              <a:rPr lang="en-US" sz="2400" b="1" dirty="0" smtClean="0"/>
              <a:t>2:</a:t>
            </a:r>
            <a:endParaRPr lang="en-US" sz="2400" b="1" dirty="0"/>
          </a:p>
          <a:p>
            <a:r>
              <a:rPr lang="en-US" sz="2400" b="1" u="sng" dirty="0"/>
              <a:t>introduction: </a:t>
            </a:r>
          </a:p>
          <a:p>
            <a:r>
              <a:rPr lang="en-US" sz="2400" b="1" dirty="0" smtClean="0"/>
              <a:t>Creating impactful presentations</a:t>
            </a:r>
            <a:r>
              <a:rPr lang="en-US" sz="2400" b="1" dirty="0"/>
              <a:t/>
            </a:r>
            <a:br>
              <a:rPr lang="en-US" sz="2400" b="1" dirty="0"/>
            </a:br>
            <a:r>
              <a:rPr lang="en-US" sz="2400" i="1" cap="none" dirty="0"/>
              <a:t/>
            </a:r>
            <a:br>
              <a:rPr lang="en-US" sz="2400" i="1" cap="none" dirty="0"/>
            </a:br>
            <a:r>
              <a:rPr lang="en-US" sz="2000" b="1" cap="none" dirty="0"/>
              <a:t>We all know that </a:t>
            </a:r>
            <a:r>
              <a:rPr lang="en-US" sz="2000" b="1" cap="none" dirty="0">
                <a:hlinkClick r:id="rId3"/>
              </a:rPr>
              <a:t>sales presentations</a:t>
            </a:r>
            <a:r>
              <a:rPr lang="en-US" sz="2000" b="1" cap="none" dirty="0"/>
              <a:t> are important. They’re what many buyers use to decide between you and your competitors. To make an impact you not only have to explain why your product is the best solution to their business pain, you need to do it in an impressive way that surprises them and grabs their attention. </a:t>
            </a:r>
            <a:r>
              <a:rPr lang="en-US" sz="2000" b="1" cap="none" dirty="0" smtClean="0"/>
              <a:t>Here</a:t>
            </a:r>
            <a:r>
              <a:rPr lang="en-US" sz="2000" b="1" cap="none" dirty="0"/>
              <a:t> </a:t>
            </a:r>
            <a:r>
              <a:rPr lang="en-US" sz="2000" b="1" cap="none" dirty="0" smtClean="0"/>
              <a:t>are </a:t>
            </a:r>
            <a:r>
              <a:rPr lang="en-US" sz="2000" b="1" cap="none" dirty="0"/>
              <a:t>our top tips to build your most impactful sales presentation.</a:t>
            </a:r>
            <a:endParaRPr lang="en-CA" sz="2000" b="1" cap="none"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FE3EED-B41D-47A2-8CDA-E4EFEE50B24E}"/>
              </a:ext>
            </a:extLst>
          </p:cNvPr>
          <p:cNvSpPr>
            <a:spLocks noGrp="1"/>
          </p:cNvSpPr>
          <p:nvPr>
            <p:ph type="title"/>
          </p:nvPr>
        </p:nvSpPr>
        <p:spPr>
          <a:xfrm>
            <a:off x="838200" y="365125"/>
            <a:ext cx="10515600" cy="1325563"/>
          </a:xfrm>
        </p:spPr>
        <p:txBody>
          <a:bodyPr>
            <a:normAutofit/>
          </a:bodyPr>
          <a:lstStyle/>
          <a:p>
            <a:r>
              <a:rPr lang="en-US" b="1" dirty="0"/>
              <a:t>Tailor Your Presentation to Your Prospect</a:t>
            </a:r>
            <a:endParaRPr lang="en-CA" b="1" dirty="0"/>
          </a:p>
        </p:txBody>
      </p:sp>
      <p:sp>
        <p:nvSpPr>
          <p:cNvPr id="4" name="Slide Number Placeholder 3">
            <a:extLst>
              <a:ext uri="{FF2B5EF4-FFF2-40B4-BE49-F238E27FC236}">
                <a16:creationId xmlns:a16="http://schemas.microsoft.com/office/drawing/2014/main" xmlns="" id="{B1AA6FAE-CAE3-45A1-9F16-B6EF7A678F65}"/>
              </a:ext>
            </a:extLst>
          </p:cNvPr>
          <p:cNvSpPr>
            <a:spLocks noGrp="1"/>
          </p:cNvSpPr>
          <p:nvPr>
            <p:ph type="sldNum" sz="quarter" idx="12"/>
          </p:nvPr>
        </p:nvSpPr>
        <p:spPr>
          <a:xfrm>
            <a:off x="8610600" y="6356350"/>
            <a:ext cx="2743200" cy="365125"/>
          </a:xfrm>
        </p:spPr>
        <p:txBody>
          <a:bodyPr>
            <a:normAutofit/>
          </a:bodyPr>
          <a:lstStyle/>
          <a:p>
            <a:pPr defTabSz="457200">
              <a:spcAft>
                <a:spcPts val="600"/>
              </a:spcAft>
            </a:pPr>
            <a:fld id="{334C5153-70F3-9C47-B2BA-087581A486FC}" type="slidenum">
              <a:rPr lang="en-US"/>
              <a:pPr defTabSz="457200">
                <a:spcAft>
                  <a:spcPts val="600"/>
                </a:spcAft>
              </a:pPr>
              <a:t>3</a:t>
            </a:fld>
            <a:endParaRPr lang="en-US"/>
          </a:p>
        </p:txBody>
      </p:sp>
      <p:sp>
        <p:nvSpPr>
          <p:cNvPr id="5" name="Content Placeholder 4"/>
          <p:cNvSpPr>
            <a:spLocks noGrp="1"/>
          </p:cNvSpPr>
          <p:nvPr>
            <p:ph idx="1"/>
          </p:nvPr>
        </p:nvSpPr>
        <p:spPr>
          <a:xfrm>
            <a:off x="838200" y="1830387"/>
            <a:ext cx="7032569" cy="4525963"/>
          </a:xfrm>
        </p:spPr>
        <p:txBody>
          <a:bodyPr/>
          <a:lstStyle/>
          <a:p>
            <a:r>
              <a:rPr lang="en-US" sz="1800" dirty="0"/>
              <a:t>This is the number one rule and it’s unfortunately all too often forgotten. No matter the time constraints or competing priorities, you should never use a generic </a:t>
            </a:r>
            <a:r>
              <a:rPr lang="en-US" sz="1800" dirty="0" smtClean="0"/>
              <a:t>presentation. </a:t>
            </a:r>
          </a:p>
          <a:p>
            <a:endParaRPr lang="en-US" sz="1800" dirty="0"/>
          </a:p>
          <a:p>
            <a:r>
              <a:rPr lang="en-US" sz="1800" dirty="0" smtClean="0"/>
              <a:t>Think </a:t>
            </a:r>
            <a:r>
              <a:rPr lang="en-US" sz="1800" dirty="0"/>
              <a:t>carefully about your customer’s communication preferences and personality </a:t>
            </a:r>
            <a:r>
              <a:rPr lang="en-US" sz="1800" dirty="0" smtClean="0"/>
              <a:t>style. Tailor </a:t>
            </a:r>
            <a:r>
              <a:rPr lang="en-US" sz="1800" dirty="0"/>
              <a:t>your pitch to </a:t>
            </a:r>
            <a:r>
              <a:rPr lang="en-US" sz="1800" dirty="0" smtClean="0"/>
              <a:t>them, if your </a:t>
            </a:r>
            <a:r>
              <a:rPr lang="en-US" sz="1800" dirty="0"/>
              <a:t>customer is someone who is drawn in by anecdotes and storytelling, don’t bore them with tons of statistics and reports. Conversely, if they are data driven, be sure you have the facts and data to back up whatever you are saying.</a:t>
            </a:r>
          </a:p>
          <a:p>
            <a:endParaRPr lang="en-CA" dirty="0"/>
          </a:p>
        </p:txBody>
      </p:sp>
      <p:pic>
        <p:nvPicPr>
          <p:cNvPr id="6" name="Picture 5"/>
          <p:cNvPicPr>
            <a:picLocks noChangeAspect="1"/>
          </p:cNvPicPr>
          <p:nvPr/>
        </p:nvPicPr>
        <p:blipFill>
          <a:blip r:embed="rId3"/>
          <a:stretch>
            <a:fillRect/>
          </a:stretch>
        </p:blipFill>
        <p:spPr>
          <a:xfrm>
            <a:off x="8889017" y="1907002"/>
            <a:ext cx="2186366" cy="2186366"/>
          </a:xfrm>
          <a:prstGeom prst="rect">
            <a:avLst/>
          </a:prstGeom>
        </p:spPr>
      </p:pic>
    </p:spTree>
    <p:extLst>
      <p:ext uri="{BB962C8B-B14F-4D97-AF65-F5344CB8AC3E}">
        <p14:creationId xmlns:p14="http://schemas.microsoft.com/office/powerpoint/2010/main" val="78909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itle 1">
            <a:extLst>
              <a:ext uri="{FF2B5EF4-FFF2-40B4-BE49-F238E27FC236}">
                <a16:creationId xmlns:a16="http://schemas.microsoft.com/office/drawing/2014/main" xmlns="" id="{21024612-1EDC-4ED7-9CA4-788C80824DBB}"/>
              </a:ext>
            </a:extLst>
          </p:cNvPr>
          <p:cNvSpPr>
            <a:spLocks noGrp="1"/>
          </p:cNvSpPr>
          <p:nvPr>
            <p:ph type="title"/>
          </p:nvPr>
        </p:nvSpPr>
        <p:spPr>
          <a:xfrm>
            <a:off x="673562" y="1015933"/>
            <a:ext cx="4002076" cy="4795408"/>
          </a:xfrm>
        </p:spPr>
        <p:txBody>
          <a:bodyPr vert="horz" lIns="91440" tIns="45720" rIns="91440" bIns="45720" rtlCol="0" anchor="ctr">
            <a:normAutofit/>
          </a:bodyPr>
          <a:lstStyle/>
          <a:p>
            <a:pPr defTabSz="914400">
              <a:lnSpc>
                <a:spcPct val="90000"/>
              </a:lnSpc>
            </a:pPr>
            <a:r>
              <a:rPr lang="en-US" sz="4400" b="1" dirty="0"/>
              <a:t>Avoid Boring PowerPoints with Too Much Text</a:t>
            </a:r>
            <a:endParaRPr lang="en-US" sz="4400" b="1" dirty="0">
              <a:solidFill>
                <a:srgbClr val="FFFFFF"/>
              </a:solidFill>
              <a:latin typeface="+mj-lt"/>
              <a:cs typeface="+mj-cs"/>
            </a:endParaRPr>
          </a:p>
        </p:txBody>
      </p:sp>
      <p:sp>
        <p:nvSpPr>
          <p:cNvPr id="4" name="Slide Number Placeholder 3"/>
          <p:cNvSpPr>
            <a:spLocks noGrp="1"/>
          </p:cNvSpPr>
          <p:nvPr>
            <p:ph type="sldNum" sz="quarter" idx="12"/>
          </p:nvPr>
        </p:nvSpPr>
        <p:spPr>
          <a:xfrm>
            <a:off x="10726220" y="6356350"/>
            <a:ext cx="627580" cy="365125"/>
          </a:xfrm>
        </p:spPr>
        <p:txBody>
          <a:bodyPr vert="horz" lIns="91440" tIns="45720" rIns="91440" bIns="45720" rtlCol="0" anchor="ctr">
            <a:normAutofit/>
          </a:bodyPr>
          <a:lstStyle/>
          <a:p>
            <a:pPr>
              <a:spcAft>
                <a:spcPts val="600"/>
              </a:spcAft>
            </a:pPr>
            <a:fld id="{334C5153-70F3-9C47-B2BA-087581A486FC}" type="slidenum">
              <a:rPr lang="en-US" sz="1200">
                <a:solidFill>
                  <a:prstClr val="black">
                    <a:tint val="75000"/>
                  </a:prstClr>
                </a:solidFill>
                <a:latin typeface="+mn-lt"/>
                <a:cs typeface="+mn-cs"/>
              </a:rPr>
              <a:pPr>
                <a:spcAft>
                  <a:spcPts val="600"/>
                </a:spcAft>
              </a:pPr>
              <a:t>4</a:t>
            </a:fld>
            <a:endParaRPr lang="en-US" sz="1200">
              <a:solidFill>
                <a:prstClr val="black">
                  <a:tint val="75000"/>
                </a:prstClr>
              </a:solidFill>
              <a:latin typeface="+mn-lt"/>
              <a:cs typeface="+mn-cs"/>
            </a:endParaRPr>
          </a:p>
        </p:txBody>
      </p:sp>
      <p:sp>
        <p:nvSpPr>
          <p:cNvPr id="6" name="Content Placeholder 18">
            <a:extLst>
              <a:ext uri="{FF2B5EF4-FFF2-40B4-BE49-F238E27FC236}">
                <a16:creationId xmlns:a16="http://schemas.microsoft.com/office/drawing/2014/main" xmlns=""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graphicFrame>
        <p:nvGraphicFramePr>
          <p:cNvPr id="13" name="Content Placeholder 2">
            <a:extLst>
              <a:ext uri="{FF2B5EF4-FFF2-40B4-BE49-F238E27FC236}">
                <a16:creationId xmlns:a16="http://schemas.microsoft.com/office/drawing/2014/main" xmlns="" id="{17278039-459B-49A0-AABE-5FF93F170578}"/>
              </a:ext>
            </a:extLst>
          </p:cNvPr>
          <p:cNvGraphicFramePr/>
          <p:nvPr>
            <p:extLst>
              <p:ext uri="{D42A27DB-BD31-4B8C-83A1-F6EECF244321}">
                <p14:modId xmlns:p14="http://schemas.microsoft.com/office/powerpoint/2010/main" val="24549532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descr="Checkmark"/>
          <p:cNvSpPr/>
          <p:nvPr/>
        </p:nvSpPr>
        <p:spPr>
          <a:xfrm>
            <a:off x="5657069" y="4928051"/>
            <a:ext cx="1260000" cy="1260000"/>
          </a:xfrm>
          <a:prstGeom prst="rect">
            <a:avLst/>
          </a:prstGeom>
          <a:blipFill>
            <a:blip r:embed="rId8">
              <a:extLst>
                <a:ext uri="{28A0092B-C50C-407E-A947-70E740481C1C}">
                  <a14:useLocalDpi xmlns:a14="http://schemas.microsoft.com/office/drawing/2010/main" val="0"/>
                </a:ext>
                <a:ext uri="{96DAC541-7B7A-43D3-8B79-37D633B846F1}">
                  <asvg:svgBlip xmlns="" xmlns:dgm="http://schemas.openxmlformats.org/drawingml/2006/diagram" xmlns:asvg="http://schemas.microsoft.com/office/drawing/2016/SVG/main" xmlns:lc="http://schemas.openxmlformats.org/drawingml/2006/lockedCanvas" r:embed="rId9"/>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FE3EED-B41D-47A2-8CDA-E4EFEE50B24E}"/>
              </a:ext>
            </a:extLst>
          </p:cNvPr>
          <p:cNvSpPr>
            <a:spLocks noGrp="1"/>
          </p:cNvSpPr>
          <p:nvPr>
            <p:ph type="title"/>
          </p:nvPr>
        </p:nvSpPr>
        <p:spPr>
          <a:xfrm>
            <a:off x="838200" y="365125"/>
            <a:ext cx="10515600" cy="1325563"/>
          </a:xfrm>
        </p:spPr>
        <p:txBody>
          <a:bodyPr>
            <a:normAutofit/>
          </a:bodyPr>
          <a:lstStyle/>
          <a:p>
            <a:r>
              <a:rPr lang="en-US" b="1" dirty="0" smtClean="0"/>
              <a:t>STAY SUCCINCT</a:t>
            </a:r>
            <a:endParaRPr lang="en-CA" b="1" dirty="0"/>
          </a:p>
        </p:txBody>
      </p:sp>
      <p:sp>
        <p:nvSpPr>
          <p:cNvPr id="4" name="Slide Number Placeholder 3">
            <a:extLst>
              <a:ext uri="{FF2B5EF4-FFF2-40B4-BE49-F238E27FC236}">
                <a16:creationId xmlns:a16="http://schemas.microsoft.com/office/drawing/2014/main" xmlns="" id="{B1AA6FAE-CAE3-45A1-9F16-B6EF7A678F65}"/>
              </a:ext>
            </a:extLst>
          </p:cNvPr>
          <p:cNvSpPr>
            <a:spLocks noGrp="1"/>
          </p:cNvSpPr>
          <p:nvPr>
            <p:ph type="sldNum" sz="quarter" idx="12"/>
          </p:nvPr>
        </p:nvSpPr>
        <p:spPr>
          <a:xfrm>
            <a:off x="8610600" y="6356350"/>
            <a:ext cx="2743200" cy="365125"/>
          </a:xfrm>
        </p:spPr>
        <p:txBody>
          <a:bodyPr>
            <a:normAutofit/>
          </a:bodyPr>
          <a:lstStyle/>
          <a:p>
            <a:pPr defTabSz="457200">
              <a:spcAft>
                <a:spcPts val="600"/>
              </a:spcAft>
            </a:pPr>
            <a:fld id="{334C5153-70F3-9C47-B2BA-087581A486FC}" type="slidenum">
              <a:rPr lang="en-US"/>
              <a:pPr defTabSz="457200">
                <a:spcAft>
                  <a:spcPts val="600"/>
                </a:spcAft>
              </a:pPr>
              <a:t>5</a:t>
            </a:fld>
            <a:endParaRPr lang="en-US"/>
          </a:p>
        </p:txBody>
      </p:sp>
      <p:graphicFrame>
        <p:nvGraphicFramePr>
          <p:cNvPr id="7" name="Content Placeholder 4">
            <a:extLst>
              <a:ext uri="{FF2B5EF4-FFF2-40B4-BE49-F238E27FC236}">
                <a16:creationId xmlns:a16="http://schemas.microsoft.com/office/drawing/2014/main" xmlns="" id="{A4140036-2330-427A-A238-B19C3A7DF9ED}"/>
              </a:ext>
            </a:extLst>
          </p:cNvPr>
          <p:cNvGraphicFramePr>
            <a:graphicFrameLocks noGrp="1"/>
          </p:cNvGraphicFramePr>
          <p:nvPr>
            <p:ph idx="1"/>
            <p:extLst>
              <p:ext uri="{D42A27DB-BD31-4B8C-83A1-F6EECF244321}">
                <p14:modId xmlns:p14="http://schemas.microsoft.com/office/powerpoint/2010/main" val="4032299043"/>
              </p:ext>
            </p:extLst>
          </p:nvPr>
        </p:nvGraphicFramePr>
        <p:xfrm>
          <a:off x="838200" y="1565107"/>
          <a:ext cx="10515600" cy="4973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722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FE3EED-B41D-47A2-8CDA-E4EFEE50B24E}"/>
              </a:ext>
            </a:extLst>
          </p:cNvPr>
          <p:cNvSpPr>
            <a:spLocks noGrp="1"/>
          </p:cNvSpPr>
          <p:nvPr>
            <p:ph type="title"/>
          </p:nvPr>
        </p:nvSpPr>
        <p:spPr>
          <a:xfrm>
            <a:off x="838200" y="365125"/>
            <a:ext cx="10515600" cy="1325563"/>
          </a:xfrm>
        </p:spPr>
        <p:txBody>
          <a:bodyPr>
            <a:normAutofit/>
          </a:bodyPr>
          <a:lstStyle/>
          <a:p>
            <a:r>
              <a:rPr lang="en-US" sz="4000" b="1" dirty="0"/>
              <a:t>Get </a:t>
            </a:r>
            <a:r>
              <a:rPr lang="en-US" sz="4000" b="1" dirty="0" smtClean="0"/>
              <a:t>YOUR Creative TEAM </a:t>
            </a:r>
            <a:r>
              <a:rPr lang="en-US" sz="4000" b="1" dirty="0"/>
              <a:t>To Bring Your Product or Service to </a:t>
            </a:r>
            <a:r>
              <a:rPr lang="en-US" sz="4000" b="1" dirty="0" smtClean="0"/>
              <a:t>Life!</a:t>
            </a:r>
            <a:endParaRPr lang="en-US" sz="4000" dirty="0"/>
          </a:p>
        </p:txBody>
      </p:sp>
      <p:sp>
        <p:nvSpPr>
          <p:cNvPr id="4" name="Slide Number Placeholder 3">
            <a:extLst>
              <a:ext uri="{FF2B5EF4-FFF2-40B4-BE49-F238E27FC236}">
                <a16:creationId xmlns:a16="http://schemas.microsoft.com/office/drawing/2014/main" xmlns="" id="{B1AA6FAE-CAE3-45A1-9F16-B6EF7A678F65}"/>
              </a:ext>
            </a:extLst>
          </p:cNvPr>
          <p:cNvSpPr>
            <a:spLocks noGrp="1"/>
          </p:cNvSpPr>
          <p:nvPr>
            <p:ph type="sldNum" sz="quarter" idx="12"/>
          </p:nvPr>
        </p:nvSpPr>
        <p:spPr>
          <a:xfrm>
            <a:off x="8610600" y="6356350"/>
            <a:ext cx="2743200" cy="365125"/>
          </a:xfrm>
        </p:spPr>
        <p:txBody>
          <a:bodyPr>
            <a:normAutofit/>
          </a:bodyPr>
          <a:lstStyle/>
          <a:p>
            <a:pPr defTabSz="457200">
              <a:spcAft>
                <a:spcPts val="600"/>
              </a:spcAft>
            </a:pPr>
            <a:fld id="{334C5153-70F3-9C47-B2BA-087581A486FC}" type="slidenum">
              <a:rPr lang="en-US"/>
              <a:pPr defTabSz="457200">
                <a:spcAft>
                  <a:spcPts val="600"/>
                </a:spcAft>
              </a:pPr>
              <a:t>6</a:t>
            </a:fld>
            <a:endParaRPr lang="en-US"/>
          </a:p>
        </p:txBody>
      </p:sp>
      <p:sp>
        <p:nvSpPr>
          <p:cNvPr id="5" name="Content Placeholder 4"/>
          <p:cNvSpPr>
            <a:spLocks noGrp="1"/>
          </p:cNvSpPr>
          <p:nvPr>
            <p:ph idx="1"/>
          </p:nvPr>
        </p:nvSpPr>
        <p:spPr>
          <a:xfrm>
            <a:off x="838200" y="2470245"/>
            <a:ext cx="7032569" cy="4554846"/>
          </a:xfrm>
        </p:spPr>
        <p:txBody>
          <a:bodyPr/>
          <a:lstStyle/>
          <a:p>
            <a:pPr marL="0" indent="0">
              <a:buNone/>
            </a:pPr>
            <a:r>
              <a:rPr lang="en-US" sz="1800" dirty="0" smtClean="0"/>
              <a:t>The </a:t>
            </a:r>
            <a:r>
              <a:rPr lang="en-US" sz="1800" dirty="0"/>
              <a:t>point of your presentation is to make your customer believe that your product is the best solution in front of them. You need to be able to bring it to life. </a:t>
            </a:r>
            <a:endParaRPr lang="en-US" sz="1800" dirty="0" smtClean="0"/>
          </a:p>
          <a:p>
            <a:pPr marL="0" indent="0">
              <a:buNone/>
            </a:pPr>
            <a:endParaRPr lang="en-US" sz="1800" dirty="0"/>
          </a:p>
          <a:p>
            <a:pPr marL="0" indent="0">
              <a:buNone/>
            </a:pPr>
            <a:r>
              <a:rPr lang="en-US" sz="1800" dirty="0" smtClean="0"/>
              <a:t>If </a:t>
            </a:r>
            <a:r>
              <a:rPr lang="en-US" sz="1800" dirty="0"/>
              <a:t>there’s a way that you can use the product in the presentation or have them experience it in the room - do that. If not, use technology to show them the presentation in action; for example, incorporate a short explainer video into the presentation. </a:t>
            </a:r>
            <a:endParaRPr lang="en-CA" dirty="0"/>
          </a:p>
        </p:txBody>
      </p:sp>
      <p:pic>
        <p:nvPicPr>
          <p:cNvPr id="6" name="Picture 5"/>
          <p:cNvPicPr>
            <a:picLocks noChangeAspect="1"/>
          </p:cNvPicPr>
          <p:nvPr/>
        </p:nvPicPr>
        <p:blipFill>
          <a:blip r:embed="rId3"/>
          <a:stretch>
            <a:fillRect/>
          </a:stretch>
        </p:blipFill>
        <p:spPr>
          <a:xfrm>
            <a:off x="8889017" y="2470245"/>
            <a:ext cx="2186366" cy="2186366"/>
          </a:xfrm>
          <a:prstGeom prst="rect">
            <a:avLst/>
          </a:prstGeom>
        </p:spPr>
      </p:pic>
    </p:spTree>
    <p:extLst>
      <p:ext uri="{BB962C8B-B14F-4D97-AF65-F5344CB8AC3E}">
        <p14:creationId xmlns:p14="http://schemas.microsoft.com/office/powerpoint/2010/main" val="74740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5FE3EED-B41D-47A2-8CDA-E4EFEE50B24E}"/>
              </a:ext>
            </a:extLst>
          </p:cNvPr>
          <p:cNvSpPr>
            <a:spLocks noGrp="1"/>
          </p:cNvSpPr>
          <p:nvPr>
            <p:ph type="title"/>
          </p:nvPr>
        </p:nvSpPr>
        <p:spPr>
          <a:xfrm>
            <a:off x="838200" y="963877"/>
            <a:ext cx="3494362" cy="4930246"/>
          </a:xfrm>
        </p:spPr>
        <p:txBody>
          <a:bodyPr vert="horz" lIns="91440" tIns="45720" rIns="91440" bIns="45720" rtlCol="0" anchor="ctr">
            <a:normAutofit/>
          </a:bodyPr>
          <a:lstStyle/>
          <a:p>
            <a:pPr algn="r" defTabSz="914400">
              <a:lnSpc>
                <a:spcPct val="90000"/>
              </a:lnSpc>
            </a:pPr>
            <a:r>
              <a:rPr lang="en-US" sz="4400" b="1" kern="1200" dirty="0">
                <a:solidFill>
                  <a:schemeClr val="accent1"/>
                </a:solidFill>
                <a:latin typeface="+mj-lt"/>
                <a:ea typeface="+mj-ea"/>
                <a:cs typeface="+mj-cs"/>
              </a:rPr>
              <a:t>Take action!</a:t>
            </a:r>
            <a:br>
              <a:rPr lang="en-US" sz="4400" b="1" kern="1200" dirty="0">
                <a:solidFill>
                  <a:schemeClr val="accent1"/>
                </a:solidFill>
                <a:latin typeface="+mj-lt"/>
                <a:ea typeface="+mj-ea"/>
                <a:cs typeface="+mj-cs"/>
              </a:rPr>
            </a:br>
            <a:endParaRPr lang="en-US" sz="4400" b="1" kern="1200" dirty="0">
              <a:solidFill>
                <a:schemeClr val="accent1"/>
              </a:solidFill>
              <a:latin typeface="+mj-lt"/>
              <a:ea typeface="+mj-ea"/>
              <a:cs typeface="+mj-cs"/>
            </a:endParaRPr>
          </a:p>
        </p:txBody>
      </p:sp>
      <p:cxnSp>
        <p:nvCxnSpPr>
          <p:cNvPr id="23" name="Straight Connector 22">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452315E5-15F7-475D-B341-B0C6605FBB0E}"/>
              </a:ext>
            </a:extLst>
          </p:cNvPr>
          <p:cNvSpPr txBox="1"/>
          <p:nvPr/>
        </p:nvSpPr>
        <p:spPr>
          <a:xfrm>
            <a:off x="5337680" y="618296"/>
            <a:ext cx="6377769" cy="2878207"/>
          </a:xfrm>
          <a:prstGeom prst="rect">
            <a:avLst/>
          </a:prstGeom>
        </p:spPr>
        <p:txBody>
          <a:bodyPr vert="horz" lIns="91440" tIns="45720" rIns="91440" bIns="45720" rtlCol="0" anchor="ctr">
            <a:normAutofit/>
          </a:bodyPr>
          <a:lstStyle/>
          <a:p>
            <a:pPr>
              <a:lnSpc>
                <a:spcPct val="90000"/>
              </a:lnSpc>
              <a:spcAft>
                <a:spcPts val="600"/>
              </a:spcAft>
            </a:pPr>
            <a:r>
              <a:rPr lang="en-US" sz="2800" b="1" dirty="0" smtClean="0"/>
              <a:t>Put your skills to practice! </a:t>
            </a:r>
            <a:r>
              <a:rPr lang="en-US" sz="2800" b="1" dirty="0"/>
              <a:t>Watch this CPSA </a:t>
            </a:r>
            <a:r>
              <a:rPr lang="en-US" sz="2800" b="1" dirty="0" smtClean="0"/>
              <a:t>video for 5 steps to stronger sales presentations.</a:t>
            </a:r>
            <a:endParaRPr lang="en-US" sz="2800" b="1" dirty="0"/>
          </a:p>
          <a:p>
            <a:pPr>
              <a:lnSpc>
                <a:spcPct val="90000"/>
              </a:lnSpc>
              <a:spcAft>
                <a:spcPts val="600"/>
              </a:spcAft>
            </a:pPr>
            <a:r>
              <a:rPr lang="en-US" sz="1500" dirty="0"/>
              <a:t/>
            </a:r>
            <a:br>
              <a:rPr lang="en-US" sz="1500" dirty="0"/>
            </a:br>
            <a:endParaRPr lang="en-US" sz="1500" b="1" dirty="0"/>
          </a:p>
        </p:txBody>
      </p:sp>
      <p:sp>
        <p:nvSpPr>
          <p:cNvPr id="4" name="Slide Number Placeholder 3">
            <a:extLst>
              <a:ext uri="{FF2B5EF4-FFF2-40B4-BE49-F238E27FC236}">
                <a16:creationId xmlns:a16="http://schemas.microsoft.com/office/drawing/2014/main" xmlns="" id="{B1AA6FAE-CAE3-45A1-9F16-B6EF7A678F65}"/>
              </a:ext>
            </a:extLst>
          </p:cNvPr>
          <p:cNvSpPr>
            <a:spLocks noGrp="1"/>
          </p:cNvSpPr>
          <p:nvPr>
            <p:ph type="sldNum" sz="quarter" idx="12"/>
          </p:nvPr>
        </p:nvSpPr>
        <p:spPr>
          <a:xfrm>
            <a:off x="10571516" y="6033479"/>
            <a:ext cx="782283" cy="365125"/>
          </a:xfrm>
        </p:spPr>
        <p:txBody>
          <a:bodyPr vert="horz" lIns="91440" tIns="45720" rIns="91440" bIns="45720" rtlCol="0" anchor="ctr">
            <a:normAutofit/>
          </a:bodyPr>
          <a:lstStyle/>
          <a:p>
            <a:pPr>
              <a:spcAft>
                <a:spcPts val="600"/>
              </a:spcAft>
            </a:pPr>
            <a:fld id="{334C5153-70F3-9C47-B2BA-087581A486FC}" type="slidenum">
              <a:rPr lang="en-US" sz="1050">
                <a:solidFill>
                  <a:schemeClr val="tx1">
                    <a:alpha val="80000"/>
                  </a:schemeClr>
                </a:solidFill>
                <a:latin typeface="+mn-lt"/>
                <a:cs typeface="+mn-cs"/>
              </a:rPr>
              <a:pPr>
                <a:spcAft>
                  <a:spcPts val="600"/>
                </a:spcAft>
              </a:pPr>
              <a:t>7</a:t>
            </a:fld>
            <a:endParaRPr lang="en-US" sz="1050">
              <a:solidFill>
                <a:schemeClr val="tx1">
                  <a:alpha val="80000"/>
                </a:schemeClr>
              </a:solidFill>
              <a:latin typeface="+mn-lt"/>
              <a:cs typeface="+mn-cs"/>
            </a:endParaRPr>
          </a:p>
        </p:txBody>
      </p:sp>
      <p:pic>
        <p:nvPicPr>
          <p:cNvPr id="5" name="Picture 4">
            <a:hlinkClick r:id="rId3"/>
          </p:cNvPr>
          <p:cNvPicPr>
            <a:picLocks noChangeAspect="1"/>
          </p:cNvPicPr>
          <p:nvPr/>
        </p:nvPicPr>
        <p:blipFill>
          <a:blip r:embed="rId4"/>
          <a:stretch>
            <a:fillRect/>
          </a:stretch>
        </p:blipFill>
        <p:spPr>
          <a:xfrm>
            <a:off x="5410493" y="2561237"/>
            <a:ext cx="5233836" cy="2876779"/>
          </a:xfrm>
          <a:prstGeom prst="rect">
            <a:avLst/>
          </a:prstGeom>
        </p:spPr>
      </p:pic>
    </p:spTree>
    <p:extLst>
      <p:ext uri="{BB962C8B-B14F-4D97-AF65-F5344CB8AC3E}">
        <p14:creationId xmlns:p14="http://schemas.microsoft.com/office/powerpoint/2010/main" val="1295792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xmlns=""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xmlns=""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xmlns=""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xmlns=""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xmlns=""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xmlns=""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8</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9</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1214</TotalTime>
  <Words>548</Words>
  <Application>Microsoft Office PowerPoint</Application>
  <PresentationFormat>Widescreen</PresentationFormat>
  <Paragraphs>49</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Corbel</vt:lpstr>
      <vt:lpstr>Franklin Gothic Book</vt:lpstr>
      <vt:lpstr>1_Office Theme</vt:lpstr>
      <vt:lpstr>Developing client-focused solutions presentation skills – week 2  DEVELOPING IMPACTFUL PRESENTATIONS </vt:lpstr>
      <vt:lpstr>PowerPoint Presentation</vt:lpstr>
      <vt:lpstr>Tailor Your Presentation to Your Prospect</vt:lpstr>
      <vt:lpstr>Avoid Boring PowerPoints with Too Much Text</vt:lpstr>
      <vt:lpstr>STAY SUCCINCT</vt:lpstr>
      <vt:lpstr>Get YOUR Creative TEAM To Bring Your Product or Service to Life!</vt:lpstr>
      <vt:lpstr>Take action!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High-powered sales planning,  A 3-WEEK strategy GUIDE</dc:title>
  <dc:creator>Rupelyn Osorio</dc:creator>
  <cp:lastModifiedBy>Rupelyn Osorio</cp:lastModifiedBy>
  <cp:revision>16</cp:revision>
  <dcterms:created xsi:type="dcterms:W3CDTF">2019-03-28T21:54:30Z</dcterms:created>
  <dcterms:modified xsi:type="dcterms:W3CDTF">2019-09-04T17:27:03Z</dcterms:modified>
</cp:coreProperties>
</file>