
<file path=[Content_Types].xml><?xml version="1.0" encoding="utf-8"?>
<Types xmlns="http://schemas.openxmlformats.org/package/2006/content-types">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8"/>
  </p:notesMasterIdLst>
  <p:sldIdLst>
    <p:sldId id="406" r:id="rId2"/>
    <p:sldId id="428" r:id="rId3"/>
    <p:sldId id="426" r:id="rId4"/>
    <p:sldId id="416" r:id="rId5"/>
    <p:sldId id="417" r:id="rId6"/>
    <p:sldId id="419" r:id="rId7"/>
    <p:sldId id="429" r:id="rId8"/>
    <p:sldId id="435" r:id="rId9"/>
    <p:sldId id="436" r:id="rId10"/>
    <p:sldId id="437" r:id="rId11"/>
    <p:sldId id="438" r:id="rId12"/>
    <p:sldId id="434" r:id="rId13"/>
    <p:sldId id="431" r:id="rId14"/>
    <p:sldId id="433" r:id="rId15"/>
    <p:sldId id="432" r:id="rId16"/>
    <p:sldId id="418" r:id="rId17"/>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Nicholas Crowe" initials="NC" lastIdx="5" clrIdx="0">
    <p:extLst>
      <p:ext uri="{19B8F6BF-5375-455C-9EA6-DF929625EA0E}">
        <p15:presenceInfo xmlns:p15="http://schemas.microsoft.com/office/powerpoint/2012/main" userId="S-1-5-21-2056276045-1667452615-1629300891-7413" providerId="AD"/>
      </p:ext>
    </p:extLst>
  </p:cmAuthor>
  <p:cmAuthor id="2" name="Rupelyn Osorio" initials="RO" lastIdx="1" clrIdx="1">
    <p:extLst>
      <p:ext uri="{19B8F6BF-5375-455C-9EA6-DF929625EA0E}">
        <p15:presenceInfo xmlns:p15="http://schemas.microsoft.com/office/powerpoint/2012/main" userId="S-1-5-21-2056276045-1667452615-1629300891-6572"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6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679" autoAdjust="0"/>
    <p:restoredTop sz="63714" autoAdjust="0"/>
  </p:normalViewPr>
  <p:slideViewPr>
    <p:cSldViewPr snapToGrid="0">
      <p:cViewPr varScale="1">
        <p:scale>
          <a:sx n="43" d="100"/>
          <a:sy n="43" d="100"/>
        </p:scale>
        <p:origin x="228"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5CC391C-EE3D-4EAC-B278-4045FE3681F7}" type="doc">
      <dgm:prSet loTypeId="urn:microsoft.com/office/officeart/2005/8/layout/vList2" loCatId="list" qsTypeId="urn:microsoft.com/office/officeart/2005/8/quickstyle/simple1" qsCatId="simple" csTypeId="urn:microsoft.com/office/officeart/2005/8/colors/colorful2" csCatId="colorful" phldr="1"/>
      <dgm:spPr/>
      <dgm:t>
        <a:bodyPr/>
        <a:lstStyle/>
        <a:p>
          <a:endParaRPr lang="en-US"/>
        </a:p>
      </dgm:t>
    </dgm:pt>
    <dgm:pt modelId="{54D47E7D-B284-40A3-B5C9-3A38C7F06C95}">
      <dgm:prSet/>
      <dgm:spPr/>
      <dgm:t>
        <a:bodyPr/>
        <a:lstStyle/>
        <a:p>
          <a:r>
            <a:rPr lang="en-US" dirty="0"/>
            <a:t>1. Answers to Questions</a:t>
          </a:r>
        </a:p>
      </dgm:t>
    </dgm:pt>
    <dgm:pt modelId="{985A8B56-5966-4C27-BFFF-CC2FADC5735D}" type="parTrans" cxnId="{56C0B5E1-39FB-4307-B8FA-6390FE7AE339}">
      <dgm:prSet/>
      <dgm:spPr/>
      <dgm:t>
        <a:bodyPr/>
        <a:lstStyle/>
        <a:p>
          <a:endParaRPr lang="en-US"/>
        </a:p>
      </dgm:t>
    </dgm:pt>
    <dgm:pt modelId="{C64C6E01-B1A0-4730-AA3F-6C4CF352110D}" type="sibTrans" cxnId="{56C0B5E1-39FB-4307-B8FA-6390FE7AE339}">
      <dgm:prSet/>
      <dgm:spPr/>
      <dgm:t>
        <a:bodyPr/>
        <a:lstStyle/>
        <a:p>
          <a:endParaRPr lang="en-US"/>
        </a:p>
      </dgm:t>
    </dgm:pt>
    <dgm:pt modelId="{3A690B5E-06B5-4CC2-B9CE-8D236889C7C6}">
      <dgm:prSet/>
      <dgm:spPr/>
      <dgm:t>
        <a:bodyPr/>
        <a:lstStyle/>
        <a:p>
          <a:r>
            <a:rPr lang="en-US" dirty="0"/>
            <a:t>2. Personalized Content</a:t>
          </a:r>
        </a:p>
      </dgm:t>
    </dgm:pt>
    <dgm:pt modelId="{FD2C28AB-DB3B-46B5-857C-D4C86EBFEEEC}" type="parTrans" cxnId="{BAAD7330-1BDB-43F2-B230-FE32EEA750DD}">
      <dgm:prSet/>
      <dgm:spPr/>
      <dgm:t>
        <a:bodyPr/>
        <a:lstStyle/>
        <a:p>
          <a:endParaRPr lang="en-US"/>
        </a:p>
      </dgm:t>
    </dgm:pt>
    <dgm:pt modelId="{8B4FB2B7-37A7-4317-9373-2EA54C96F033}" type="sibTrans" cxnId="{BAAD7330-1BDB-43F2-B230-FE32EEA750DD}">
      <dgm:prSet/>
      <dgm:spPr/>
      <dgm:t>
        <a:bodyPr/>
        <a:lstStyle/>
        <a:p>
          <a:endParaRPr lang="en-US"/>
        </a:p>
      </dgm:t>
    </dgm:pt>
    <dgm:pt modelId="{A0A497A7-174E-4776-949D-B410E162EFF2}">
      <dgm:prSet/>
      <dgm:spPr/>
      <dgm:t>
        <a:bodyPr/>
        <a:lstStyle/>
        <a:p>
          <a:r>
            <a:rPr lang="en-US" dirty="0"/>
            <a:t>3. New Information </a:t>
          </a:r>
        </a:p>
      </dgm:t>
    </dgm:pt>
    <dgm:pt modelId="{43D69D2A-9283-4F02-819E-8AC32317378E}" type="parTrans" cxnId="{3F4263EE-002A-44A2-BAFC-11C9482D2A07}">
      <dgm:prSet/>
      <dgm:spPr/>
      <dgm:t>
        <a:bodyPr/>
        <a:lstStyle/>
        <a:p>
          <a:endParaRPr lang="en-US"/>
        </a:p>
      </dgm:t>
    </dgm:pt>
    <dgm:pt modelId="{DDA5B832-3796-4B4A-BA9F-689411A4BF49}" type="sibTrans" cxnId="{3F4263EE-002A-44A2-BAFC-11C9482D2A07}">
      <dgm:prSet/>
      <dgm:spPr/>
      <dgm:t>
        <a:bodyPr/>
        <a:lstStyle/>
        <a:p>
          <a:endParaRPr lang="en-US"/>
        </a:p>
      </dgm:t>
    </dgm:pt>
    <dgm:pt modelId="{39B1683D-6CAF-409C-BE15-D3242460A378}">
      <dgm:prSet/>
      <dgm:spPr/>
      <dgm:t>
        <a:bodyPr/>
        <a:lstStyle/>
        <a:p>
          <a:r>
            <a:rPr lang="en-US" dirty="0"/>
            <a:t>4. Case Studies</a:t>
          </a:r>
        </a:p>
      </dgm:t>
    </dgm:pt>
    <dgm:pt modelId="{48BD4868-E2B8-469F-BEB3-367CEF11F7BF}" type="parTrans" cxnId="{852B8715-9B68-4BA9-ADFF-40D30530F7CF}">
      <dgm:prSet/>
      <dgm:spPr/>
      <dgm:t>
        <a:bodyPr/>
        <a:lstStyle/>
        <a:p>
          <a:endParaRPr lang="en-US"/>
        </a:p>
      </dgm:t>
    </dgm:pt>
    <dgm:pt modelId="{6010A5FA-7DE4-4E09-BA98-D49B5F13CBF0}" type="sibTrans" cxnId="{852B8715-9B68-4BA9-ADFF-40D30530F7CF}">
      <dgm:prSet/>
      <dgm:spPr/>
      <dgm:t>
        <a:bodyPr/>
        <a:lstStyle/>
        <a:p>
          <a:endParaRPr lang="en-US"/>
        </a:p>
      </dgm:t>
    </dgm:pt>
    <dgm:pt modelId="{40E3E57B-37B3-444F-A54B-2150124E76E9}">
      <dgm:prSet/>
      <dgm:spPr/>
      <dgm:t>
        <a:bodyPr/>
        <a:lstStyle/>
        <a:p>
          <a:r>
            <a:rPr lang="en-US" dirty="0"/>
            <a:t>5. Help</a:t>
          </a:r>
        </a:p>
      </dgm:t>
    </dgm:pt>
    <dgm:pt modelId="{B34E2017-EB83-404B-B6F3-09367D375B98}" type="parTrans" cxnId="{36F5B1B0-DF68-4195-A594-AAFEE2846364}">
      <dgm:prSet/>
      <dgm:spPr/>
      <dgm:t>
        <a:bodyPr/>
        <a:lstStyle/>
        <a:p>
          <a:endParaRPr lang="en-US"/>
        </a:p>
      </dgm:t>
    </dgm:pt>
    <dgm:pt modelId="{C6E39E9F-2269-4778-ADB1-385DB4ABDA8D}" type="sibTrans" cxnId="{36F5B1B0-DF68-4195-A594-AAFEE2846364}">
      <dgm:prSet/>
      <dgm:spPr/>
      <dgm:t>
        <a:bodyPr/>
        <a:lstStyle/>
        <a:p>
          <a:endParaRPr lang="en-US"/>
        </a:p>
      </dgm:t>
    </dgm:pt>
    <dgm:pt modelId="{E3087361-28B9-4D19-93C2-EB03FB4A61A2}" type="pres">
      <dgm:prSet presAssocID="{75CC391C-EE3D-4EAC-B278-4045FE3681F7}" presName="linear" presStyleCnt="0">
        <dgm:presLayoutVars>
          <dgm:animLvl val="lvl"/>
          <dgm:resizeHandles val="exact"/>
        </dgm:presLayoutVars>
      </dgm:prSet>
      <dgm:spPr/>
    </dgm:pt>
    <dgm:pt modelId="{03F7B902-02D9-4259-BFEC-5ECF1BDDD212}" type="pres">
      <dgm:prSet presAssocID="{54D47E7D-B284-40A3-B5C9-3A38C7F06C95}" presName="parentText" presStyleLbl="node1" presStyleIdx="0" presStyleCnt="5">
        <dgm:presLayoutVars>
          <dgm:chMax val="0"/>
          <dgm:bulletEnabled val="1"/>
        </dgm:presLayoutVars>
      </dgm:prSet>
      <dgm:spPr/>
    </dgm:pt>
    <dgm:pt modelId="{3B1041D9-BEFB-4D39-B554-4F3EE24B28A5}" type="pres">
      <dgm:prSet presAssocID="{C64C6E01-B1A0-4730-AA3F-6C4CF352110D}" presName="spacer" presStyleCnt="0"/>
      <dgm:spPr/>
    </dgm:pt>
    <dgm:pt modelId="{0586E805-BD3D-4568-B751-B9EECC8305EE}" type="pres">
      <dgm:prSet presAssocID="{3A690B5E-06B5-4CC2-B9CE-8D236889C7C6}" presName="parentText" presStyleLbl="node1" presStyleIdx="1" presStyleCnt="5">
        <dgm:presLayoutVars>
          <dgm:chMax val="0"/>
          <dgm:bulletEnabled val="1"/>
        </dgm:presLayoutVars>
      </dgm:prSet>
      <dgm:spPr/>
    </dgm:pt>
    <dgm:pt modelId="{5511F682-7FFC-449D-BB11-21CF2271936E}" type="pres">
      <dgm:prSet presAssocID="{8B4FB2B7-37A7-4317-9373-2EA54C96F033}" presName="spacer" presStyleCnt="0"/>
      <dgm:spPr/>
    </dgm:pt>
    <dgm:pt modelId="{7B62C984-E68C-4714-8F3E-637C53343657}" type="pres">
      <dgm:prSet presAssocID="{A0A497A7-174E-4776-949D-B410E162EFF2}" presName="parentText" presStyleLbl="node1" presStyleIdx="2" presStyleCnt="5">
        <dgm:presLayoutVars>
          <dgm:chMax val="0"/>
          <dgm:bulletEnabled val="1"/>
        </dgm:presLayoutVars>
      </dgm:prSet>
      <dgm:spPr/>
    </dgm:pt>
    <dgm:pt modelId="{DC0E8BBF-184E-490C-B1FF-5E29CA91A997}" type="pres">
      <dgm:prSet presAssocID="{DDA5B832-3796-4B4A-BA9F-689411A4BF49}" presName="spacer" presStyleCnt="0"/>
      <dgm:spPr/>
    </dgm:pt>
    <dgm:pt modelId="{35525B4F-B8A8-44C3-A53D-1B6AF75EFCB4}" type="pres">
      <dgm:prSet presAssocID="{39B1683D-6CAF-409C-BE15-D3242460A378}" presName="parentText" presStyleLbl="node1" presStyleIdx="3" presStyleCnt="5">
        <dgm:presLayoutVars>
          <dgm:chMax val="0"/>
          <dgm:bulletEnabled val="1"/>
        </dgm:presLayoutVars>
      </dgm:prSet>
      <dgm:spPr/>
    </dgm:pt>
    <dgm:pt modelId="{07CE1414-07F1-4B72-AE6B-D5FC53B41447}" type="pres">
      <dgm:prSet presAssocID="{6010A5FA-7DE4-4E09-BA98-D49B5F13CBF0}" presName="spacer" presStyleCnt="0"/>
      <dgm:spPr/>
    </dgm:pt>
    <dgm:pt modelId="{90606C55-FFFF-49B8-9849-D962922FE8FB}" type="pres">
      <dgm:prSet presAssocID="{40E3E57B-37B3-444F-A54B-2150124E76E9}" presName="parentText" presStyleLbl="node1" presStyleIdx="4" presStyleCnt="5">
        <dgm:presLayoutVars>
          <dgm:chMax val="0"/>
          <dgm:bulletEnabled val="1"/>
        </dgm:presLayoutVars>
      </dgm:prSet>
      <dgm:spPr/>
    </dgm:pt>
  </dgm:ptLst>
  <dgm:cxnLst>
    <dgm:cxn modelId="{F2B3B604-7189-46D3-B695-3B6F608C83C9}" type="presOf" srcId="{40E3E57B-37B3-444F-A54B-2150124E76E9}" destId="{90606C55-FFFF-49B8-9849-D962922FE8FB}" srcOrd="0" destOrd="0" presId="urn:microsoft.com/office/officeart/2005/8/layout/vList2"/>
    <dgm:cxn modelId="{852B8715-9B68-4BA9-ADFF-40D30530F7CF}" srcId="{75CC391C-EE3D-4EAC-B278-4045FE3681F7}" destId="{39B1683D-6CAF-409C-BE15-D3242460A378}" srcOrd="3" destOrd="0" parTransId="{48BD4868-E2B8-469F-BEB3-367CEF11F7BF}" sibTransId="{6010A5FA-7DE4-4E09-BA98-D49B5F13CBF0}"/>
    <dgm:cxn modelId="{EF47E917-4558-4F01-8FFB-0409343F3F20}" type="presOf" srcId="{54D47E7D-B284-40A3-B5C9-3A38C7F06C95}" destId="{03F7B902-02D9-4259-BFEC-5ECF1BDDD212}" srcOrd="0" destOrd="0" presId="urn:microsoft.com/office/officeart/2005/8/layout/vList2"/>
    <dgm:cxn modelId="{BAAD7330-1BDB-43F2-B230-FE32EEA750DD}" srcId="{75CC391C-EE3D-4EAC-B278-4045FE3681F7}" destId="{3A690B5E-06B5-4CC2-B9CE-8D236889C7C6}" srcOrd="1" destOrd="0" parTransId="{FD2C28AB-DB3B-46B5-857C-D4C86EBFEEEC}" sibTransId="{8B4FB2B7-37A7-4317-9373-2EA54C96F033}"/>
    <dgm:cxn modelId="{0FC5A662-4F44-45B9-B54C-178EB295576B}" type="presOf" srcId="{A0A497A7-174E-4776-949D-B410E162EFF2}" destId="{7B62C984-E68C-4714-8F3E-637C53343657}" srcOrd="0" destOrd="0" presId="urn:microsoft.com/office/officeart/2005/8/layout/vList2"/>
    <dgm:cxn modelId="{A016E052-639B-4C91-883D-B3564078C56F}" type="presOf" srcId="{75CC391C-EE3D-4EAC-B278-4045FE3681F7}" destId="{E3087361-28B9-4D19-93C2-EB03FB4A61A2}" srcOrd="0" destOrd="0" presId="urn:microsoft.com/office/officeart/2005/8/layout/vList2"/>
    <dgm:cxn modelId="{36F5B1B0-DF68-4195-A594-AAFEE2846364}" srcId="{75CC391C-EE3D-4EAC-B278-4045FE3681F7}" destId="{40E3E57B-37B3-444F-A54B-2150124E76E9}" srcOrd="4" destOrd="0" parTransId="{B34E2017-EB83-404B-B6F3-09367D375B98}" sibTransId="{C6E39E9F-2269-4778-ADB1-385DB4ABDA8D}"/>
    <dgm:cxn modelId="{BA9615C2-CB7B-48DD-B780-7CFCC0F1D42C}" type="presOf" srcId="{39B1683D-6CAF-409C-BE15-D3242460A378}" destId="{35525B4F-B8A8-44C3-A53D-1B6AF75EFCB4}" srcOrd="0" destOrd="0" presId="urn:microsoft.com/office/officeart/2005/8/layout/vList2"/>
    <dgm:cxn modelId="{4A9294DD-B271-46DB-AE0A-CDF2F01D509B}" type="presOf" srcId="{3A690B5E-06B5-4CC2-B9CE-8D236889C7C6}" destId="{0586E805-BD3D-4568-B751-B9EECC8305EE}" srcOrd="0" destOrd="0" presId="urn:microsoft.com/office/officeart/2005/8/layout/vList2"/>
    <dgm:cxn modelId="{56C0B5E1-39FB-4307-B8FA-6390FE7AE339}" srcId="{75CC391C-EE3D-4EAC-B278-4045FE3681F7}" destId="{54D47E7D-B284-40A3-B5C9-3A38C7F06C95}" srcOrd="0" destOrd="0" parTransId="{985A8B56-5966-4C27-BFFF-CC2FADC5735D}" sibTransId="{C64C6E01-B1A0-4730-AA3F-6C4CF352110D}"/>
    <dgm:cxn modelId="{3F4263EE-002A-44A2-BAFC-11C9482D2A07}" srcId="{75CC391C-EE3D-4EAC-B278-4045FE3681F7}" destId="{A0A497A7-174E-4776-949D-B410E162EFF2}" srcOrd="2" destOrd="0" parTransId="{43D69D2A-9283-4F02-819E-8AC32317378E}" sibTransId="{DDA5B832-3796-4B4A-BA9F-689411A4BF49}"/>
    <dgm:cxn modelId="{0C6E7F3C-C399-4B30-A2FD-2754D1B7E33E}" type="presParOf" srcId="{E3087361-28B9-4D19-93C2-EB03FB4A61A2}" destId="{03F7B902-02D9-4259-BFEC-5ECF1BDDD212}" srcOrd="0" destOrd="0" presId="urn:microsoft.com/office/officeart/2005/8/layout/vList2"/>
    <dgm:cxn modelId="{F6A29E88-3F02-44E1-AFF9-F1CAC715CC8F}" type="presParOf" srcId="{E3087361-28B9-4D19-93C2-EB03FB4A61A2}" destId="{3B1041D9-BEFB-4D39-B554-4F3EE24B28A5}" srcOrd="1" destOrd="0" presId="urn:microsoft.com/office/officeart/2005/8/layout/vList2"/>
    <dgm:cxn modelId="{4951E3CD-E77C-465B-B90B-8865E25757FE}" type="presParOf" srcId="{E3087361-28B9-4D19-93C2-EB03FB4A61A2}" destId="{0586E805-BD3D-4568-B751-B9EECC8305EE}" srcOrd="2" destOrd="0" presId="urn:microsoft.com/office/officeart/2005/8/layout/vList2"/>
    <dgm:cxn modelId="{BED59679-0CD3-4112-9A04-5B08C01B1B28}" type="presParOf" srcId="{E3087361-28B9-4D19-93C2-EB03FB4A61A2}" destId="{5511F682-7FFC-449D-BB11-21CF2271936E}" srcOrd="3" destOrd="0" presId="urn:microsoft.com/office/officeart/2005/8/layout/vList2"/>
    <dgm:cxn modelId="{64A3D857-A96E-4DEC-BA71-3EF17DE555FB}" type="presParOf" srcId="{E3087361-28B9-4D19-93C2-EB03FB4A61A2}" destId="{7B62C984-E68C-4714-8F3E-637C53343657}" srcOrd="4" destOrd="0" presId="urn:microsoft.com/office/officeart/2005/8/layout/vList2"/>
    <dgm:cxn modelId="{E99463EE-4D32-4F22-8FD3-84749A69B3A6}" type="presParOf" srcId="{E3087361-28B9-4D19-93C2-EB03FB4A61A2}" destId="{DC0E8BBF-184E-490C-B1FF-5E29CA91A997}" srcOrd="5" destOrd="0" presId="urn:microsoft.com/office/officeart/2005/8/layout/vList2"/>
    <dgm:cxn modelId="{6925BBD5-F3CC-4898-B953-6A6B999738AB}" type="presParOf" srcId="{E3087361-28B9-4D19-93C2-EB03FB4A61A2}" destId="{35525B4F-B8A8-44C3-A53D-1B6AF75EFCB4}" srcOrd="6" destOrd="0" presId="urn:microsoft.com/office/officeart/2005/8/layout/vList2"/>
    <dgm:cxn modelId="{F0C33854-76AC-4055-B7DD-DA1C76B7C1F8}" type="presParOf" srcId="{E3087361-28B9-4D19-93C2-EB03FB4A61A2}" destId="{07CE1414-07F1-4B72-AE6B-D5FC53B41447}" srcOrd="7" destOrd="0" presId="urn:microsoft.com/office/officeart/2005/8/layout/vList2"/>
    <dgm:cxn modelId="{4D52F48D-2C16-411E-8C68-6C668DF77D15}" type="presParOf" srcId="{E3087361-28B9-4D19-93C2-EB03FB4A61A2}" destId="{90606C55-FFFF-49B8-9849-D962922FE8FB}" srcOrd="8" destOrd="0" presId="urn:microsoft.com/office/officeart/2005/8/layout/vList2"/>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3F7B902-02D9-4259-BFEC-5ECF1BDDD212}">
      <dsp:nvSpPr>
        <dsp:cNvPr id="0" name=""/>
        <dsp:cNvSpPr/>
      </dsp:nvSpPr>
      <dsp:spPr>
        <a:xfrm>
          <a:off x="0" y="370788"/>
          <a:ext cx="5115491" cy="767520"/>
        </a:xfrm>
        <a:prstGeom prst="round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l" defTabSz="1422400">
            <a:lnSpc>
              <a:spcPct val="90000"/>
            </a:lnSpc>
            <a:spcBef>
              <a:spcPct val="0"/>
            </a:spcBef>
            <a:spcAft>
              <a:spcPct val="35000"/>
            </a:spcAft>
            <a:buNone/>
          </a:pPr>
          <a:r>
            <a:rPr lang="en-US" sz="3200" kern="1200" dirty="0"/>
            <a:t>1. Answers to Questions</a:t>
          </a:r>
        </a:p>
      </dsp:txBody>
      <dsp:txXfrm>
        <a:off x="37467" y="408255"/>
        <a:ext cx="5040557" cy="692586"/>
      </dsp:txXfrm>
    </dsp:sp>
    <dsp:sp modelId="{0586E805-BD3D-4568-B751-B9EECC8305EE}">
      <dsp:nvSpPr>
        <dsp:cNvPr id="0" name=""/>
        <dsp:cNvSpPr/>
      </dsp:nvSpPr>
      <dsp:spPr>
        <a:xfrm>
          <a:off x="0" y="1230468"/>
          <a:ext cx="5115491" cy="767520"/>
        </a:xfrm>
        <a:prstGeom prst="roundRect">
          <a:avLst/>
        </a:prstGeom>
        <a:solidFill>
          <a:schemeClr val="accent2">
            <a:hueOff val="-192647"/>
            <a:satOff val="24395"/>
            <a:lumOff val="-1863"/>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l" defTabSz="1422400">
            <a:lnSpc>
              <a:spcPct val="90000"/>
            </a:lnSpc>
            <a:spcBef>
              <a:spcPct val="0"/>
            </a:spcBef>
            <a:spcAft>
              <a:spcPct val="35000"/>
            </a:spcAft>
            <a:buNone/>
          </a:pPr>
          <a:r>
            <a:rPr lang="en-US" sz="3200" kern="1200" dirty="0"/>
            <a:t>2. Personalized Content</a:t>
          </a:r>
        </a:p>
      </dsp:txBody>
      <dsp:txXfrm>
        <a:off x="37467" y="1267935"/>
        <a:ext cx="5040557" cy="692586"/>
      </dsp:txXfrm>
    </dsp:sp>
    <dsp:sp modelId="{7B62C984-E68C-4714-8F3E-637C53343657}">
      <dsp:nvSpPr>
        <dsp:cNvPr id="0" name=""/>
        <dsp:cNvSpPr/>
      </dsp:nvSpPr>
      <dsp:spPr>
        <a:xfrm>
          <a:off x="0" y="2090148"/>
          <a:ext cx="5115491" cy="767520"/>
        </a:xfrm>
        <a:prstGeom prst="roundRect">
          <a:avLst/>
        </a:prstGeom>
        <a:solidFill>
          <a:schemeClr val="accent2">
            <a:hueOff val="-385293"/>
            <a:satOff val="48790"/>
            <a:lumOff val="-3726"/>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l" defTabSz="1422400">
            <a:lnSpc>
              <a:spcPct val="90000"/>
            </a:lnSpc>
            <a:spcBef>
              <a:spcPct val="0"/>
            </a:spcBef>
            <a:spcAft>
              <a:spcPct val="35000"/>
            </a:spcAft>
            <a:buNone/>
          </a:pPr>
          <a:r>
            <a:rPr lang="en-US" sz="3200" kern="1200" dirty="0"/>
            <a:t>3. New Information </a:t>
          </a:r>
        </a:p>
      </dsp:txBody>
      <dsp:txXfrm>
        <a:off x="37467" y="2127615"/>
        <a:ext cx="5040557" cy="692586"/>
      </dsp:txXfrm>
    </dsp:sp>
    <dsp:sp modelId="{35525B4F-B8A8-44C3-A53D-1B6AF75EFCB4}">
      <dsp:nvSpPr>
        <dsp:cNvPr id="0" name=""/>
        <dsp:cNvSpPr/>
      </dsp:nvSpPr>
      <dsp:spPr>
        <a:xfrm>
          <a:off x="0" y="2949829"/>
          <a:ext cx="5115491" cy="767520"/>
        </a:xfrm>
        <a:prstGeom prst="roundRect">
          <a:avLst/>
        </a:prstGeom>
        <a:solidFill>
          <a:schemeClr val="accent2">
            <a:hueOff val="-577940"/>
            <a:satOff val="73186"/>
            <a:lumOff val="-5588"/>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l" defTabSz="1422400">
            <a:lnSpc>
              <a:spcPct val="90000"/>
            </a:lnSpc>
            <a:spcBef>
              <a:spcPct val="0"/>
            </a:spcBef>
            <a:spcAft>
              <a:spcPct val="35000"/>
            </a:spcAft>
            <a:buNone/>
          </a:pPr>
          <a:r>
            <a:rPr lang="en-US" sz="3200" kern="1200" dirty="0"/>
            <a:t>4. Case Studies</a:t>
          </a:r>
        </a:p>
      </dsp:txBody>
      <dsp:txXfrm>
        <a:off x="37467" y="2987296"/>
        <a:ext cx="5040557" cy="692586"/>
      </dsp:txXfrm>
    </dsp:sp>
    <dsp:sp modelId="{90606C55-FFFF-49B8-9849-D962922FE8FB}">
      <dsp:nvSpPr>
        <dsp:cNvPr id="0" name=""/>
        <dsp:cNvSpPr/>
      </dsp:nvSpPr>
      <dsp:spPr>
        <a:xfrm>
          <a:off x="0" y="3809509"/>
          <a:ext cx="5115491" cy="767520"/>
        </a:xfrm>
        <a:prstGeom prst="roundRect">
          <a:avLst/>
        </a:prstGeom>
        <a:solidFill>
          <a:schemeClr val="accent2">
            <a:hueOff val="-770587"/>
            <a:satOff val="97581"/>
            <a:lumOff val="-7451"/>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l" defTabSz="1422400">
            <a:lnSpc>
              <a:spcPct val="90000"/>
            </a:lnSpc>
            <a:spcBef>
              <a:spcPct val="0"/>
            </a:spcBef>
            <a:spcAft>
              <a:spcPct val="35000"/>
            </a:spcAft>
            <a:buNone/>
          </a:pPr>
          <a:r>
            <a:rPr lang="en-US" sz="3200" kern="1200" dirty="0"/>
            <a:t>5. Help</a:t>
          </a:r>
        </a:p>
      </dsp:txBody>
      <dsp:txXfrm>
        <a:off x="37467" y="3846976"/>
        <a:ext cx="5040557" cy="692586"/>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1440" tIns="45720" rIns="91440" bIns="45720" rtlCol="0"/>
          <a:lstStyle>
            <a:lvl1pPr algn="l">
              <a:defRPr sz="1200"/>
            </a:lvl1pPr>
          </a:lstStyle>
          <a:p>
            <a:endParaRPr lang="en-CA"/>
          </a:p>
        </p:txBody>
      </p:sp>
      <p:sp>
        <p:nvSpPr>
          <p:cNvPr id="3" name="Date Placeholder 2"/>
          <p:cNvSpPr>
            <a:spLocks noGrp="1"/>
          </p:cNvSpPr>
          <p:nvPr>
            <p:ph type="dt" idx="1"/>
          </p:nvPr>
        </p:nvSpPr>
        <p:spPr>
          <a:xfrm>
            <a:off x="3970938" y="0"/>
            <a:ext cx="3037840" cy="466434"/>
          </a:xfrm>
          <a:prstGeom prst="rect">
            <a:avLst/>
          </a:prstGeom>
        </p:spPr>
        <p:txBody>
          <a:bodyPr vert="horz" lIns="91440" tIns="45720" rIns="91440" bIns="45720" rtlCol="0"/>
          <a:lstStyle>
            <a:lvl1pPr algn="r">
              <a:defRPr sz="1200"/>
            </a:lvl1pPr>
          </a:lstStyle>
          <a:p>
            <a:fld id="{CDD25D70-8A47-485C-AEA1-8154D3783684}" type="datetimeFigureOut">
              <a:rPr lang="en-CA" smtClean="0"/>
              <a:t>2019-05-08</a:t>
            </a:fld>
            <a:endParaRPr lang="en-CA"/>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1440" tIns="45720" rIns="91440" bIns="45720" rtlCol="0" anchor="ctr"/>
          <a:lstStyle/>
          <a:p>
            <a:endParaRPr lang="en-CA"/>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6" name="Footer Placeholder 5"/>
          <p:cNvSpPr>
            <a:spLocks noGrp="1"/>
          </p:cNvSpPr>
          <p:nvPr>
            <p:ph type="ftr" sz="quarter" idx="4"/>
          </p:nvPr>
        </p:nvSpPr>
        <p:spPr>
          <a:xfrm>
            <a:off x="0" y="8829968"/>
            <a:ext cx="3037840" cy="466433"/>
          </a:xfrm>
          <a:prstGeom prst="rect">
            <a:avLst/>
          </a:prstGeom>
        </p:spPr>
        <p:txBody>
          <a:bodyPr vert="horz" lIns="91440" tIns="45720" rIns="91440" bIns="45720" rtlCol="0" anchor="b"/>
          <a:lstStyle>
            <a:lvl1pPr algn="l">
              <a:defRPr sz="1200"/>
            </a:lvl1pPr>
          </a:lstStyle>
          <a:p>
            <a:endParaRPr lang="en-CA"/>
          </a:p>
        </p:txBody>
      </p:sp>
      <p:sp>
        <p:nvSpPr>
          <p:cNvPr id="7" name="Slide Number Placeholder 6"/>
          <p:cNvSpPr>
            <a:spLocks noGrp="1"/>
          </p:cNvSpPr>
          <p:nvPr>
            <p:ph type="sldNum" sz="quarter" idx="5"/>
          </p:nvPr>
        </p:nvSpPr>
        <p:spPr>
          <a:xfrm>
            <a:off x="3970938" y="8829968"/>
            <a:ext cx="3037840" cy="466433"/>
          </a:xfrm>
          <a:prstGeom prst="rect">
            <a:avLst/>
          </a:prstGeom>
        </p:spPr>
        <p:txBody>
          <a:bodyPr vert="horz" lIns="91440" tIns="45720" rIns="91440" bIns="45720" rtlCol="0" anchor="b"/>
          <a:lstStyle>
            <a:lvl1pPr algn="r">
              <a:defRPr sz="1200"/>
            </a:lvl1pPr>
          </a:lstStyle>
          <a:p>
            <a:fld id="{223CA780-DC22-44F4-9884-D768F9E371FA}" type="slidenum">
              <a:rPr lang="en-CA" smtClean="0"/>
              <a:t>‹#›</a:t>
            </a:fld>
            <a:endParaRPr lang="en-CA"/>
          </a:p>
        </p:txBody>
      </p:sp>
    </p:spTree>
    <p:extLst>
      <p:ext uri="{BB962C8B-B14F-4D97-AF65-F5344CB8AC3E}">
        <p14:creationId xmlns:p14="http://schemas.microsoft.com/office/powerpoint/2010/main" val="40156369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9546D71E-6068-1A49-AD2D-E238900E9B9F}"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75014157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sz="1200" b="0" i="0" u="none" strike="noStrike"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9546D71E-6068-1A49-AD2D-E238900E9B9F}"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10</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46632274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sz="1200" b="0" i="0" u="none" strike="noStrike"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9546D71E-6068-1A49-AD2D-E238900E9B9F}"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11</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49408748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sz="1200" b="0" i="0" u="none" strike="noStrike"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9546D71E-6068-1A49-AD2D-E238900E9B9F}"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12</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60971500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kern="1200" dirty="0">
                <a:solidFill>
                  <a:schemeClr val="tx1"/>
                </a:solidFill>
                <a:effectLst/>
                <a:latin typeface="+mn-lt"/>
                <a:ea typeface="+mn-ea"/>
                <a:cs typeface="+mn-cs"/>
              </a:rPr>
              <a:t>We all know that actually connecting with a prospect in the first place is a large part of the battle. So if you’ve managed to get so far as to have a meeting or call with a prospect, don’t blow it by letting them go without having clearly defined next steps in place. </a:t>
            </a:r>
            <a:endParaRPr lang="en-CA" dirty="0"/>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9546D71E-6068-1A49-AD2D-E238900E9B9F}"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13</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34273432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9546D71E-6068-1A49-AD2D-E238900E9B9F}"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14</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56256229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kern="1200" dirty="0">
              <a:solidFill>
                <a:schemeClr val="tx1"/>
              </a:solidFill>
              <a:effectLst/>
              <a:latin typeface="+mn-lt"/>
              <a:ea typeface="+mn-ea"/>
              <a:cs typeface="+mn-cs"/>
            </a:endParaRPr>
          </a:p>
          <a:p>
            <a:endParaRPr lang="en-US" dirty="0"/>
          </a:p>
          <a:p>
            <a:endParaRPr lang="en-CA" dirty="0"/>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9546D71E-6068-1A49-AD2D-E238900E9B9F}"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15</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5399628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9546D71E-6068-1A49-AD2D-E238900E9B9F}"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16</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7105667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9546D71E-6068-1A49-AD2D-E238900E9B9F}"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13402884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9546D71E-6068-1A49-AD2D-E238900E9B9F}"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3</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406363272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sz="1200" b="0" i="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9546D71E-6068-1A49-AD2D-E238900E9B9F}"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4</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405249025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During your exploratory questions, find out the best way to connect with them - is it by email, phone, text or maybe their </a:t>
            </a:r>
            <a:r>
              <a:rPr lang="en-US" dirty="0" err="1"/>
              <a:t>favourite</a:t>
            </a:r>
            <a:r>
              <a:rPr lang="en-US" dirty="0"/>
              <a:t> social network? </a:t>
            </a:r>
            <a:endParaRPr lang="en-CA" dirty="0"/>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9546D71E-6068-1A49-AD2D-E238900E9B9F}"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5</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91476645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sng" kern="1200" dirty="0">
                <a:solidFill>
                  <a:schemeClr val="tx1"/>
                </a:solidFill>
                <a:effectLst/>
                <a:latin typeface="+mn-lt"/>
                <a:ea typeface="+mn-ea"/>
                <a:cs typeface="+mn-cs"/>
              </a:rPr>
              <a:t>Customer Testimonials or Case Studies: </a:t>
            </a:r>
            <a:r>
              <a:rPr lang="en-US" sz="1200" b="0" i="0" kern="1200" dirty="0">
                <a:solidFill>
                  <a:schemeClr val="tx1"/>
                </a:solidFill>
                <a:effectLst/>
                <a:latin typeface="+mn-lt"/>
                <a:ea typeface="+mn-ea"/>
                <a:cs typeface="+mn-cs"/>
              </a:rPr>
              <a:t>These are important to share with prospects for obvious reasons, but again, keep it tailored and </a:t>
            </a:r>
            <a:r>
              <a:rPr lang="en-US" sz="1200" b="0" i="0" kern="1200" dirty="0" err="1">
                <a:solidFill>
                  <a:schemeClr val="tx1"/>
                </a:solidFill>
                <a:effectLst/>
                <a:latin typeface="+mn-lt"/>
                <a:ea typeface="+mn-ea"/>
                <a:cs typeface="+mn-cs"/>
              </a:rPr>
              <a:t>personalised</a:t>
            </a:r>
            <a:r>
              <a:rPr lang="en-US" sz="1200" b="0" i="0" kern="1200" dirty="0">
                <a:solidFill>
                  <a:schemeClr val="tx1"/>
                </a:solidFill>
                <a:effectLst/>
                <a:latin typeface="+mn-lt"/>
                <a:ea typeface="+mn-ea"/>
                <a:cs typeface="+mn-cs"/>
              </a:rPr>
              <a:t>. Make sure the testimonial or case study comes from a happy customer who had similar needs or interests as your current prospect.</a:t>
            </a:r>
          </a:p>
          <a:p>
            <a:r>
              <a:rPr lang="en-US" sz="1200" b="0" i="0" u="sng" kern="1200" dirty="0">
                <a:solidFill>
                  <a:schemeClr val="tx1"/>
                </a:solidFill>
                <a:effectLst/>
                <a:latin typeface="+mn-lt"/>
                <a:ea typeface="+mn-ea"/>
                <a:cs typeface="+mn-cs"/>
              </a:rPr>
              <a:t>Help Them Out: </a:t>
            </a:r>
            <a:r>
              <a:rPr lang="en-US" sz="1200" b="0" i="0" kern="1200" dirty="0">
                <a:solidFill>
                  <a:schemeClr val="tx1"/>
                </a:solidFill>
                <a:effectLst/>
                <a:latin typeface="+mn-lt"/>
                <a:ea typeface="+mn-ea"/>
                <a:cs typeface="+mn-cs"/>
              </a:rPr>
              <a:t>Success in sales is about convincing a prospect your company or product is the best solution to their business pain. But what if you can help them out in other ways? It’s another great reason to follow-up! Listening carefully is key here. Don’t just listen for ways your product or service can help, often the smallest, seemly inconsequential details can give you a way to connect. Heard them say they are looking for a venue to host a retirement party for a long-standing member of the team? Flip them an email with your recommendation of a great restaurant. They mention that their daughter is looking to buy a house? Maybe you can recommend a great realtor. The gold standard is if you can refer some business their way. So keep your eyes and ears open!</a:t>
            </a:r>
          </a:p>
          <a:p>
            <a:endParaRPr lang="en-CA" dirty="0"/>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9546D71E-6068-1A49-AD2D-E238900E9B9F}"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6</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40349125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sz="1200" b="0" i="0" u="none" strike="noStrike"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9546D71E-6068-1A49-AD2D-E238900E9B9F}"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7</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11778045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sz="1200" b="0" i="0" u="none" strike="noStrike"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9546D71E-6068-1A49-AD2D-E238900E9B9F}"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8</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47730020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sz="1200" b="0" i="0" u="none" strike="noStrike"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9546D71E-6068-1A49-AD2D-E238900E9B9F}"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9</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9984314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22" name="Picture 21" descr="cpsa_logo_en_rgb_lrg.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55488" y="1887411"/>
            <a:ext cx="2296160" cy="1161288"/>
          </a:xfrm>
          <a:prstGeom prst="rect">
            <a:avLst/>
          </a:prstGeom>
        </p:spPr>
      </p:pic>
      <p:sp>
        <p:nvSpPr>
          <p:cNvPr id="23" name="Right Triangle 22"/>
          <p:cNvSpPr/>
          <p:nvPr userDrawn="1"/>
        </p:nvSpPr>
        <p:spPr>
          <a:xfrm flipH="1">
            <a:off x="8126224" y="0"/>
            <a:ext cx="4065773" cy="6858000"/>
          </a:xfrm>
          <a:prstGeom prst="rtTriangle">
            <a:avLst/>
          </a:prstGeom>
          <a:solidFill>
            <a:srgbClr val="0096D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16" name="Rectangle 15"/>
          <p:cNvSpPr/>
          <p:nvPr userDrawn="1"/>
        </p:nvSpPr>
        <p:spPr>
          <a:xfrm>
            <a:off x="1" y="0"/>
            <a:ext cx="609600" cy="685800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4" name="Date Placeholder 3"/>
          <p:cNvSpPr>
            <a:spLocks noGrp="1"/>
          </p:cNvSpPr>
          <p:nvPr>
            <p:ph type="dt" sz="half" idx="10"/>
          </p:nvPr>
        </p:nvSpPr>
        <p:spPr>
          <a:xfrm>
            <a:off x="609601" y="6356352"/>
            <a:ext cx="2844800" cy="365125"/>
          </a:xfrm>
        </p:spPr>
        <p:txBody>
          <a:bodyPr/>
          <a:lstStyle/>
          <a:p>
            <a:fld id="{F6851338-1F02-8744-B6DD-5096122F06B9}" type="datetime1">
              <a:rPr lang="en-CA" smtClean="0"/>
              <a:t>2019-05-08</a:t>
            </a:fld>
            <a:endParaRPr lang="en-US"/>
          </a:p>
        </p:txBody>
      </p:sp>
      <p:sp>
        <p:nvSpPr>
          <p:cNvPr id="5" name="Footer Placeholder 4"/>
          <p:cNvSpPr>
            <a:spLocks noGrp="1"/>
          </p:cNvSpPr>
          <p:nvPr>
            <p:ph type="ftr" sz="quarter" idx="11"/>
          </p:nvPr>
        </p:nvSpPr>
        <p:spPr>
          <a:xfrm>
            <a:off x="4165601" y="6356352"/>
            <a:ext cx="3860800" cy="365125"/>
          </a:xfrm>
        </p:spPr>
        <p:txBody>
          <a:bodyPr/>
          <a:lstStyle/>
          <a:p>
            <a:endParaRPr lang="en-US"/>
          </a:p>
        </p:txBody>
      </p:sp>
      <p:sp>
        <p:nvSpPr>
          <p:cNvPr id="2" name="Title 1"/>
          <p:cNvSpPr>
            <a:spLocks noGrp="1"/>
          </p:cNvSpPr>
          <p:nvPr>
            <p:ph type="ctrTitle"/>
          </p:nvPr>
        </p:nvSpPr>
        <p:spPr>
          <a:xfrm>
            <a:off x="609601" y="3887334"/>
            <a:ext cx="8421904" cy="1470025"/>
          </a:xfrm>
        </p:spPr>
        <p:txBody>
          <a:bodyPr anchor="b" anchorCtr="0"/>
          <a:lstStyle>
            <a:lvl1pPr algn="l">
              <a:lnSpc>
                <a:spcPts val="3400"/>
              </a:lnSpc>
              <a:defRPr sz="2600" spc="100">
                <a:solidFill>
                  <a:srgbClr val="0096D2"/>
                </a:solidFill>
              </a:defRPr>
            </a:lvl1pPr>
          </a:lstStyle>
          <a:p>
            <a:r>
              <a:rPr lang="en-US" dirty="0"/>
              <a:t>Click to edit Master title style</a:t>
            </a:r>
          </a:p>
        </p:txBody>
      </p:sp>
      <p:sp>
        <p:nvSpPr>
          <p:cNvPr id="3" name="Subtitle 2"/>
          <p:cNvSpPr>
            <a:spLocks noGrp="1"/>
          </p:cNvSpPr>
          <p:nvPr>
            <p:ph type="subTitle" idx="1"/>
          </p:nvPr>
        </p:nvSpPr>
        <p:spPr>
          <a:xfrm>
            <a:off x="609603" y="5369628"/>
            <a:ext cx="7836133" cy="986725"/>
          </a:xfrm>
        </p:spPr>
        <p:txBody>
          <a:bodyPr/>
          <a:lstStyle>
            <a:lvl1pPr marL="0" indent="0" algn="l">
              <a:lnSpc>
                <a:spcPts val="2600"/>
              </a:lnSpc>
              <a:buNone/>
              <a:defRPr sz="1800" spc="100">
                <a:solidFill>
                  <a:srgbClr val="797C7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6" name="Slide Number Placeholder 5"/>
          <p:cNvSpPr>
            <a:spLocks noGrp="1"/>
          </p:cNvSpPr>
          <p:nvPr>
            <p:ph type="sldNum" sz="quarter" idx="12"/>
          </p:nvPr>
        </p:nvSpPr>
        <p:spPr>
          <a:xfrm>
            <a:off x="1" y="6356352"/>
            <a:ext cx="609600" cy="365125"/>
          </a:xfrm>
        </p:spPr>
        <p:txBody>
          <a:bodyPr/>
          <a:lstStyle/>
          <a:p>
            <a:fld id="{334C5153-70F3-9C47-B2BA-087581A486FC}" type="slidenum">
              <a:rPr lang="en-US" smtClean="0"/>
              <a:t>‹#›</a:t>
            </a:fld>
            <a:endParaRPr lang="en-US"/>
          </a:p>
        </p:txBody>
      </p:sp>
    </p:spTree>
    <p:extLst>
      <p:ext uri="{BB962C8B-B14F-4D97-AF65-F5344CB8AC3E}">
        <p14:creationId xmlns:p14="http://schemas.microsoft.com/office/powerpoint/2010/main" val="23447589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9F2B5792-86B5-3343-9CB3-92DB46DDE082}" type="datetime1">
              <a:rPr lang="en-CA" smtClean="0"/>
              <a:t>2019-05-08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4C5153-70F3-9C47-B2BA-087581A486FC}" type="slidenum">
              <a:rPr lang="en-US" smtClean="0"/>
              <a:t>‹#›</a:t>
            </a:fld>
            <a:endParaRPr lang="en-US"/>
          </a:p>
        </p:txBody>
      </p:sp>
    </p:spTree>
    <p:extLst>
      <p:ext uri="{BB962C8B-B14F-4D97-AF65-F5344CB8AC3E}">
        <p14:creationId xmlns:p14="http://schemas.microsoft.com/office/powerpoint/2010/main" val="16310572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12732" y="274640"/>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83132" y="274640"/>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C4E407A-F63F-CD4D-BCA6-CF09C7D5ECC4}" type="datetime1">
              <a:rPr lang="en-CA" smtClean="0"/>
              <a:t>2019-05-08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4C5153-70F3-9C47-B2BA-087581A486FC}" type="slidenum">
              <a:rPr lang="en-US" smtClean="0"/>
              <a:t>‹#›</a:t>
            </a:fld>
            <a:endParaRPr lang="en-US"/>
          </a:p>
        </p:txBody>
      </p:sp>
    </p:spTree>
    <p:extLst>
      <p:ext uri="{BB962C8B-B14F-4D97-AF65-F5344CB8AC3E}">
        <p14:creationId xmlns:p14="http://schemas.microsoft.com/office/powerpoint/2010/main" val="15689197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94298258-A4BF-5942-A6CF-A7BB0752FFCA}" type="datetime1">
              <a:rPr lang="en-CA" smtClean="0"/>
              <a:t>2019-05-08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4C5153-70F3-9C47-B2BA-087581A486FC}" type="slidenum">
              <a:rPr lang="en-US" smtClean="0"/>
              <a:t>‹#›</a:t>
            </a:fld>
            <a:endParaRPr lang="en-US"/>
          </a:p>
        </p:txBody>
      </p:sp>
    </p:spTree>
    <p:extLst>
      <p:ext uri="{BB962C8B-B14F-4D97-AF65-F5344CB8AC3E}">
        <p14:creationId xmlns:p14="http://schemas.microsoft.com/office/powerpoint/2010/main" val="2278791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0" name="Rectangle 9"/>
          <p:cNvSpPr/>
          <p:nvPr userDrawn="1"/>
        </p:nvSpPr>
        <p:spPr>
          <a:xfrm>
            <a:off x="-118534" y="0"/>
            <a:ext cx="1055561" cy="685800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8" name="Rectangle 7"/>
          <p:cNvSpPr/>
          <p:nvPr userDrawn="1"/>
        </p:nvSpPr>
        <p:spPr>
          <a:xfrm>
            <a:off x="-118533" y="0"/>
            <a:ext cx="12310533" cy="6831884"/>
          </a:xfrm>
          <a:prstGeom prst="rect">
            <a:avLst/>
          </a:prstGeom>
          <a:solidFill>
            <a:srgbClr val="0096D2">
              <a:alpha val="89000"/>
            </a:srgb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9" name="Isosceles Triangle 8"/>
          <p:cNvSpPr/>
          <p:nvPr userDrawn="1"/>
        </p:nvSpPr>
        <p:spPr>
          <a:xfrm>
            <a:off x="-3222439" y="0"/>
            <a:ext cx="18518344" cy="6946900"/>
          </a:xfrm>
          <a:prstGeom prst="triangle">
            <a:avLst/>
          </a:prstGeom>
          <a:solidFill>
            <a:srgbClr val="0096D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dirty="0"/>
          </a:p>
        </p:txBody>
      </p:sp>
      <p:sp>
        <p:nvSpPr>
          <p:cNvPr id="2" name="Title 1"/>
          <p:cNvSpPr>
            <a:spLocks noGrp="1"/>
          </p:cNvSpPr>
          <p:nvPr>
            <p:ph type="title"/>
          </p:nvPr>
        </p:nvSpPr>
        <p:spPr>
          <a:xfrm>
            <a:off x="963084" y="3512837"/>
            <a:ext cx="10363200" cy="1362075"/>
          </a:xfrm>
        </p:spPr>
        <p:txBody>
          <a:bodyPr anchor="t"/>
          <a:lstStyle>
            <a:lvl1pPr algn="ctr">
              <a:lnSpc>
                <a:spcPts val="3200"/>
              </a:lnSpc>
              <a:defRPr sz="2400" b="0" i="0" cap="none">
                <a:solidFill>
                  <a:schemeClr val="bg1"/>
                </a:solidFill>
              </a:defRPr>
            </a:lvl1pPr>
          </a:lstStyle>
          <a:p>
            <a:r>
              <a:rPr lang="en-US" dirty="0"/>
              <a:t>Click to edit Master title style</a:t>
            </a:r>
          </a:p>
        </p:txBody>
      </p:sp>
      <p:sp>
        <p:nvSpPr>
          <p:cNvPr id="3" name="Text Placeholder 2"/>
          <p:cNvSpPr>
            <a:spLocks noGrp="1"/>
          </p:cNvSpPr>
          <p:nvPr>
            <p:ph type="body" idx="1"/>
          </p:nvPr>
        </p:nvSpPr>
        <p:spPr>
          <a:xfrm>
            <a:off x="963084" y="2012649"/>
            <a:ext cx="10363200" cy="1500187"/>
          </a:xfrm>
        </p:spPr>
        <p:txBody>
          <a:bodyPr anchor="b"/>
          <a:lstStyle>
            <a:lvl1pPr marL="0" indent="0" algn="ctr">
              <a:lnSpc>
                <a:spcPts val="4000"/>
              </a:lnSpc>
              <a:spcBef>
                <a:spcPts val="0"/>
              </a:spcBef>
              <a:buNone/>
              <a:defRPr sz="3400" b="0" i="0" cap="all" spc="100">
                <a:solidFill>
                  <a:schemeClr val="bg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p:txBody>
          <a:bodyPr/>
          <a:lstStyle>
            <a:lvl1pPr>
              <a:defRPr>
                <a:solidFill>
                  <a:schemeClr val="bg1"/>
                </a:solidFill>
              </a:defRPr>
            </a:lvl1pPr>
          </a:lstStyle>
          <a:p>
            <a:fld id="{77144380-D3E7-A041-8717-0746A0487F32}" type="datetime1">
              <a:rPr lang="en-CA" smtClean="0"/>
              <a:t>2019-05-08</a:t>
            </a:fld>
            <a:endParaRPr lang="en-US" dirty="0"/>
          </a:p>
        </p:txBody>
      </p:sp>
      <p:sp>
        <p:nvSpPr>
          <p:cNvPr id="5" name="Footer Placeholder 4"/>
          <p:cNvSpPr>
            <a:spLocks noGrp="1"/>
          </p:cNvSpPr>
          <p:nvPr>
            <p:ph type="ftr" sz="quarter" idx="11"/>
          </p:nvPr>
        </p:nvSpPr>
        <p:spPr/>
        <p:txBody>
          <a:bodyPr/>
          <a:lstStyle>
            <a:lvl1pPr>
              <a:defRPr>
                <a:solidFill>
                  <a:schemeClr val="bg1"/>
                </a:solidFill>
              </a:defRPr>
            </a:lvl1pPr>
          </a:lstStyle>
          <a:p>
            <a:endParaRPr lang="en-US"/>
          </a:p>
        </p:txBody>
      </p:sp>
      <p:sp>
        <p:nvSpPr>
          <p:cNvPr id="6" name="Slide Number Placeholder 5"/>
          <p:cNvSpPr>
            <a:spLocks noGrp="1"/>
          </p:cNvSpPr>
          <p:nvPr>
            <p:ph type="sldNum" sz="quarter" idx="12"/>
          </p:nvPr>
        </p:nvSpPr>
        <p:spPr/>
        <p:txBody>
          <a:bodyPr/>
          <a:lstStyle>
            <a:lvl1pPr>
              <a:defRPr>
                <a:solidFill>
                  <a:schemeClr val="bg1"/>
                </a:solidFill>
              </a:defRPr>
            </a:lvl1pPr>
          </a:lstStyle>
          <a:p>
            <a:fld id="{334C5153-70F3-9C47-B2BA-087581A486FC}" type="slidenum">
              <a:rPr lang="en-US" smtClean="0"/>
              <a:pPr/>
              <a:t>‹#›</a:t>
            </a:fld>
            <a:endParaRPr lang="en-US"/>
          </a:p>
        </p:txBody>
      </p:sp>
    </p:spTree>
    <p:extLst>
      <p:ext uri="{BB962C8B-B14F-4D97-AF65-F5344CB8AC3E}">
        <p14:creationId xmlns:p14="http://schemas.microsoft.com/office/powerpoint/2010/main" val="1196442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83132" y="1600202"/>
            <a:ext cx="5384800" cy="4525963"/>
          </a:xfrm>
        </p:spPr>
        <p:txBody>
          <a:bodyPr/>
          <a:lstStyle>
            <a:lvl1pPr>
              <a:defRPr sz="21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6471132" y="1600202"/>
            <a:ext cx="5384800" cy="4525963"/>
          </a:xfrm>
        </p:spPr>
        <p:txBody>
          <a:bodyPr/>
          <a:lstStyle>
            <a:lvl1pPr>
              <a:defRPr sz="21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p:cNvSpPr>
            <a:spLocks noGrp="1"/>
          </p:cNvSpPr>
          <p:nvPr>
            <p:ph type="dt" sz="half" idx="10"/>
          </p:nvPr>
        </p:nvSpPr>
        <p:spPr/>
        <p:txBody>
          <a:bodyPr/>
          <a:lstStyle/>
          <a:p>
            <a:fld id="{F94362D3-C43A-BD45-8FAF-67BBDBDE16BA}" type="datetime1">
              <a:rPr lang="en-CA" smtClean="0"/>
              <a:t>2019-05-08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4C5153-70F3-9C47-B2BA-087581A486FC}" type="slidenum">
              <a:rPr lang="en-US" smtClean="0"/>
              <a:t>‹#›</a:t>
            </a:fld>
            <a:endParaRPr lang="en-US"/>
          </a:p>
        </p:txBody>
      </p:sp>
    </p:spTree>
    <p:extLst>
      <p:ext uri="{BB962C8B-B14F-4D97-AF65-F5344CB8AC3E}">
        <p14:creationId xmlns:p14="http://schemas.microsoft.com/office/powerpoint/2010/main" val="16874715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883132" y="1535114"/>
            <a:ext cx="5386917" cy="639763"/>
          </a:xfrm>
        </p:spPr>
        <p:txBody>
          <a:bodyPr anchor="b"/>
          <a:lstStyle>
            <a:lvl1pPr marL="0" indent="0">
              <a:buNone/>
              <a:defRPr sz="2400" b="0" i="0">
                <a:solidFill>
                  <a:srgbClr val="797C7F"/>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883132" y="2174875"/>
            <a:ext cx="5386917" cy="3951288"/>
          </a:xfrm>
        </p:spPr>
        <p:txBody>
          <a:bodyPr/>
          <a:lstStyle>
            <a:lvl1pPr>
              <a:defRPr sz="21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6466902" y="1535114"/>
            <a:ext cx="5389033" cy="639763"/>
          </a:xfrm>
        </p:spPr>
        <p:txBody>
          <a:bodyPr anchor="b"/>
          <a:lstStyle>
            <a:lvl1pPr marL="0" indent="0">
              <a:buNone/>
              <a:defRPr sz="2400" b="0" i="0">
                <a:solidFill>
                  <a:srgbClr val="797C7F"/>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6466902" y="2174875"/>
            <a:ext cx="5389033" cy="3951288"/>
          </a:xfrm>
        </p:spPr>
        <p:txBody>
          <a:bodyPr/>
          <a:lstStyle>
            <a:lvl1pPr>
              <a:defRPr sz="21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p:txBody>
          <a:bodyPr/>
          <a:lstStyle/>
          <a:p>
            <a:fld id="{68B4000A-F085-4543-918F-A77ACB2D19FC}" type="datetime1">
              <a:rPr lang="en-CA" smtClean="0"/>
              <a:t>2019-05-08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34C5153-70F3-9C47-B2BA-087581A486FC}" type="slidenum">
              <a:rPr lang="en-US" smtClean="0"/>
              <a:t>‹#›</a:t>
            </a:fld>
            <a:endParaRPr lang="en-US"/>
          </a:p>
        </p:txBody>
      </p:sp>
    </p:spTree>
    <p:extLst>
      <p:ext uri="{BB962C8B-B14F-4D97-AF65-F5344CB8AC3E}">
        <p14:creationId xmlns:p14="http://schemas.microsoft.com/office/powerpoint/2010/main" val="38376405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AD89C628-EF71-A145-A1AA-E54621F45FA5}" type="datetime1">
              <a:rPr lang="en-CA" smtClean="0"/>
              <a:t>2019-05-08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34C5153-70F3-9C47-B2BA-087581A486FC}" type="slidenum">
              <a:rPr lang="en-US" smtClean="0"/>
              <a:t>‹#›</a:t>
            </a:fld>
            <a:endParaRPr lang="en-US"/>
          </a:p>
        </p:txBody>
      </p:sp>
    </p:spTree>
    <p:extLst>
      <p:ext uri="{BB962C8B-B14F-4D97-AF65-F5344CB8AC3E}">
        <p14:creationId xmlns:p14="http://schemas.microsoft.com/office/powerpoint/2010/main" val="19640023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E61962A-897C-E443-981A-AF30D3DC4A42}" type="datetime1">
              <a:rPr lang="en-CA" smtClean="0"/>
              <a:t>2019-05-08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34C5153-70F3-9C47-B2BA-087581A486FC}" type="slidenum">
              <a:rPr lang="en-US" smtClean="0"/>
              <a:t>‹#›</a:t>
            </a:fld>
            <a:endParaRPr lang="en-US"/>
          </a:p>
        </p:txBody>
      </p:sp>
    </p:spTree>
    <p:extLst>
      <p:ext uri="{BB962C8B-B14F-4D97-AF65-F5344CB8AC3E}">
        <p14:creationId xmlns:p14="http://schemas.microsoft.com/office/powerpoint/2010/main" val="17544522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83135" y="273050"/>
            <a:ext cx="4011084" cy="1162051"/>
          </a:xfrm>
        </p:spPr>
        <p:txBody>
          <a:bodyPr anchor="b"/>
          <a:lstStyle>
            <a:lvl1pPr algn="l">
              <a:defRPr sz="2600" b="0" i="0" cap="all"/>
            </a:lvl1pPr>
          </a:lstStyle>
          <a:p>
            <a:r>
              <a:rPr lang="en-US" dirty="0"/>
              <a:t>Click to edit Master title style</a:t>
            </a:r>
          </a:p>
        </p:txBody>
      </p:sp>
      <p:sp>
        <p:nvSpPr>
          <p:cNvPr id="3" name="Content Placeholder 2"/>
          <p:cNvSpPr>
            <a:spLocks noGrp="1"/>
          </p:cNvSpPr>
          <p:nvPr>
            <p:ph idx="1"/>
          </p:nvPr>
        </p:nvSpPr>
        <p:spPr>
          <a:xfrm>
            <a:off x="5040265" y="273053"/>
            <a:ext cx="6815667" cy="5853113"/>
          </a:xfrm>
        </p:spPr>
        <p:txBody>
          <a:bodyPr/>
          <a:lstStyle>
            <a:lvl1pPr>
              <a:defRPr sz="2100"/>
            </a:lvl1pPr>
            <a:lvl2pPr>
              <a:defRPr sz="1800"/>
            </a:lvl2pPr>
            <a:lvl3pPr>
              <a:defRPr sz="1800"/>
            </a:lvl3pPr>
            <a:lvl4pPr>
              <a:defRPr sz="1800"/>
            </a:lvl4pPr>
            <a:lvl5pPr>
              <a:defRPr sz="18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883135" y="1435103"/>
            <a:ext cx="4011084" cy="4691063"/>
          </a:xfrm>
        </p:spPr>
        <p:txBody>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5" name="Date Placeholder 4"/>
          <p:cNvSpPr>
            <a:spLocks noGrp="1"/>
          </p:cNvSpPr>
          <p:nvPr>
            <p:ph type="dt" sz="half" idx="10"/>
          </p:nvPr>
        </p:nvSpPr>
        <p:spPr/>
        <p:txBody>
          <a:bodyPr/>
          <a:lstStyle/>
          <a:p>
            <a:fld id="{81578537-BE02-4947-8F18-27866B958826}" type="datetime1">
              <a:rPr lang="en-CA" smtClean="0"/>
              <a:t>2019-05-08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4C5153-70F3-9C47-B2BA-087581A486FC}" type="slidenum">
              <a:rPr lang="en-US" smtClean="0"/>
              <a:t>‹#›</a:t>
            </a:fld>
            <a:endParaRPr lang="en-US"/>
          </a:p>
        </p:txBody>
      </p:sp>
    </p:spTree>
    <p:extLst>
      <p:ext uri="{BB962C8B-B14F-4D97-AF65-F5344CB8AC3E}">
        <p14:creationId xmlns:p14="http://schemas.microsoft.com/office/powerpoint/2010/main" val="5394350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5097" y="4800601"/>
            <a:ext cx="7315200" cy="566739"/>
          </a:xfrm>
        </p:spPr>
        <p:txBody>
          <a:bodyPr anchor="b"/>
          <a:lstStyle>
            <a:lvl1pPr algn="l">
              <a:defRPr sz="2600" b="0" i="0"/>
            </a:lvl1pPr>
          </a:lstStyle>
          <a:p>
            <a:r>
              <a:rPr lang="en-US" dirty="0"/>
              <a:t>Click to edit Master title style</a:t>
            </a:r>
          </a:p>
        </p:txBody>
      </p:sp>
      <p:sp>
        <p:nvSpPr>
          <p:cNvPr id="3" name="Picture Placeholder 2"/>
          <p:cNvSpPr>
            <a:spLocks noGrp="1"/>
          </p:cNvSpPr>
          <p:nvPr>
            <p:ph type="pic" idx="1"/>
          </p:nvPr>
        </p:nvSpPr>
        <p:spPr>
          <a:xfrm>
            <a:off x="258509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2585097" y="5367339"/>
            <a:ext cx="7315200" cy="804863"/>
          </a:xfrm>
        </p:spPr>
        <p:txBody>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5" name="Date Placeholder 4"/>
          <p:cNvSpPr>
            <a:spLocks noGrp="1"/>
          </p:cNvSpPr>
          <p:nvPr>
            <p:ph type="dt" sz="half" idx="10"/>
          </p:nvPr>
        </p:nvSpPr>
        <p:spPr/>
        <p:txBody>
          <a:bodyPr/>
          <a:lstStyle/>
          <a:p>
            <a:fld id="{3BF2ADDF-5963-BF4B-8057-9C300CA844D7}" type="datetime1">
              <a:rPr lang="en-CA" smtClean="0"/>
              <a:t>2019-05-08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4C5153-70F3-9C47-B2BA-087581A486FC}" type="slidenum">
              <a:rPr lang="en-US" smtClean="0"/>
              <a:t>‹#›</a:t>
            </a:fld>
            <a:endParaRPr lang="en-US"/>
          </a:p>
        </p:txBody>
      </p:sp>
    </p:spTree>
    <p:extLst>
      <p:ext uri="{BB962C8B-B14F-4D97-AF65-F5344CB8AC3E}">
        <p14:creationId xmlns:p14="http://schemas.microsoft.com/office/powerpoint/2010/main" val="37426893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83132" y="551871"/>
            <a:ext cx="10972800" cy="753809"/>
          </a:xfrm>
          <a:prstGeom prst="rect">
            <a:avLst/>
          </a:prstGeom>
        </p:spPr>
        <p:txBody>
          <a:bodyPr vert="horz" lIns="91440" tIns="45720" rIns="91440" bIns="45720" rtlCol="0" anchor="t" anchorCtr="0">
            <a:noAutofit/>
          </a:bodyPr>
          <a:lstStyle/>
          <a:p>
            <a:r>
              <a:rPr lang="en-US" dirty="0"/>
              <a:t>Click to edit Master title style</a:t>
            </a:r>
          </a:p>
        </p:txBody>
      </p:sp>
      <p:sp>
        <p:nvSpPr>
          <p:cNvPr id="3" name="Text Placeholder 2"/>
          <p:cNvSpPr>
            <a:spLocks noGrp="1"/>
          </p:cNvSpPr>
          <p:nvPr>
            <p:ph type="body" idx="1"/>
          </p:nvPr>
        </p:nvSpPr>
        <p:spPr>
          <a:xfrm>
            <a:off x="883132" y="1305680"/>
            <a:ext cx="10972800" cy="4525963"/>
          </a:xfrm>
          <a:prstGeom prst="rect">
            <a:avLst/>
          </a:prstGeom>
        </p:spPr>
        <p:txBody>
          <a:bodyPr vert="horz" lIns="91440" tIns="45720" rIns="91440" bIns="45720" rtlCol="0">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937028" y="6356352"/>
            <a:ext cx="2844800" cy="365125"/>
          </a:xfrm>
          <a:prstGeom prst="rect">
            <a:avLst/>
          </a:prstGeom>
        </p:spPr>
        <p:txBody>
          <a:bodyPr vert="horz" lIns="91440" tIns="45720" rIns="91440" bIns="45720" rtlCol="0" anchor="ctr"/>
          <a:lstStyle>
            <a:lvl1pPr algn="l">
              <a:defRPr sz="1000" spc="0">
                <a:solidFill>
                  <a:schemeClr val="tx1">
                    <a:tint val="75000"/>
                  </a:schemeClr>
                </a:solidFill>
                <a:latin typeface="Century Gothic"/>
                <a:cs typeface="Corbel"/>
              </a:defRPr>
            </a:lvl1pPr>
          </a:lstStyle>
          <a:p>
            <a:fld id="{65CC21A0-FEA9-D043-8B05-2881C5AD9EED}" type="datetime1">
              <a:rPr lang="en-CA" smtClean="0"/>
              <a:t>2019-05-08</a:t>
            </a:fld>
            <a:endParaRPr lang="en-US" dirty="0"/>
          </a:p>
        </p:txBody>
      </p:sp>
      <p:sp>
        <p:nvSpPr>
          <p:cNvPr id="5" name="Footer Placeholder 4"/>
          <p:cNvSpPr>
            <a:spLocks noGrp="1"/>
          </p:cNvSpPr>
          <p:nvPr>
            <p:ph type="ftr" sz="quarter" idx="3"/>
          </p:nvPr>
        </p:nvSpPr>
        <p:spPr>
          <a:xfrm>
            <a:off x="4493028" y="6356352"/>
            <a:ext cx="3860800" cy="365125"/>
          </a:xfrm>
          <a:prstGeom prst="rect">
            <a:avLst/>
          </a:prstGeom>
        </p:spPr>
        <p:txBody>
          <a:bodyPr vert="horz" lIns="91440" tIns="45720" rIns="91440" bIns="45720" rtlCol="0" anchor="ctr"/>
          <a:lstStyle>
            <a:lvl1pPr algn="ctr">
              <a:defRPr sz="1000" spc="0">
                <a:solidFill>
                  <a:schemeClr val="tx1">
                    <a:tint val="75000"/>
                  </a:schemeClr>
                </a:solidFill>
                <a:latin typeface="Century Gothic"/>
                <a:cs typeface="Corbel"/>
              </a:defRPr>
            </a:lvl1pPr>
          </a:lstStyle>
          <a:p>
            <a:endParaRPr lang="en-US"/>
          </a:p>
        </p:txBody>
      </p:sp>
      <p:sp>
        <p:nvSpPr>
          <p:cNvPr id="6" name="Slide Number Placeholder 5"/>
          <p:cNvSpPr>
            <a:spLocks noGrp="1"/>
          </p:cNvSpPr>
          <p:nvPr>
            <p:ph type="sldNum" sz="quarter" idx="4"/>
          </p:nvPr>
        </p:nvSpPr>
        <p:spPr>
          <a:xfrm>
            <a:off x="327428" y="6356352"/>
            <a:ext cx="609600" cy="365125"/>
          </a:xfrm>
          <a:prstGeom prst="rect">
            <a:avLst/>
          </a:prstGeom>
        </p:spPr>
        <p:txBody>
          <a:bodyPr vert="horz" lIns="91440" tIns="45720" rIns="91440" bIns="45720" rtlCol="0" anchor="ctr"/>
          <a:lstStyle>
            <a:lvl1pPr algn="r">
              <a:defRPr sz="1000" spc="0">
                <a:solidFill>
                  <a:schemeClr val="tx1">
                    <a:tint val="75000"/>
                  </a:schemeClr>
                </a:solidFill>
                <a:latin typeface="Century Gothic"/>
                <a:cs typeface="Corbel"/>
              </a:defRPr>
            </a:lvl1pPr>
          </a:lstStyle>
          <a:p>
            <a:fld id="{334C5153-70F3-9C47-B2BA-087581A486FC}" type="slidenum">
              <a:rPr lang="en-US" smtClean="0"/>
              <a:pPr/>
              <a:t>‹#›</a:t>
            </a:fld>
            <a:endParaRPr lang="en-US"/>
          </a:p>
        </p:txBody>
      </p:sp>
      <p:sp>
        <p:nvSpPr>
          <p:cNvPr id="11" name="Rectangle 10"/>
          <p:cNvSpPr/>
          <p:nvPr userDrawn="1"/>
        </p:nvSpPr>
        <p:spPr>
          <a:xfrm>
            <a:off x="2" y="0"/>
            <a:ext cx="327428" cy="6858000"/>
          </a:xfrm>
          <a:prstGeom prst="rect">
            <a:avLst/>
          </a:prstGeom>
          <a:solidFill>
            <a:srgbClr val="797C7F"/>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pic>
        <p:nvPicPr>
          <p:cNvPr id="9" name="Picture 8" descr="cpsa_logo_en_rgb.png"/>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10853210" y="6096806"/>
            <a:ext cx="1035101" cy="523951"/>
          </a:xfrm>
          <a:prstGeom prst="rect">
            <a:avLst/>
          </a:prstGeom>
        </p:spPr>
      </p:pic>
    </p:spTree>
    <p:extLst>
      <p:ext uri="{BB962C8B-B14F-4D97-AF65-F5344CB8AC3E}">
        <p14:creationId xmlns:p14="http://schemas.microsoft.com/office/powerpoint/2010/main" val="204460284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457200" rtl="0" eaLnBrk="1" latinLnBrk="0" hangingPunct="1">
        <a:spcBef>
          <a:spcPct val="0"/>
        </a:spcBef>
        <a:buNone/>
        <a:defRPr sz="3700" kern="1200" cap="all" spc="0">
          <a:solidFill>
            <a:srgbClr val="0096D2"/>
          </a:solidFill>
          <a:latin typeface="Century Gothic"/>
          <a:ea typeface="+mj-ea"/>
          <a:cs typeface="Corbel"/>
        </a:defRPr>
      </a:lvl1pPr>
    </p:titleStyle>
    <p:bodyStyle>
      <a:lvl1pPr marL="182880" indent="-182880" algn="l" defTabSz="457200" rtl="0" eaLnBrk="1" latinLnBrk="0" hangingPunct="1">
        <a:spcBef>
          <a:spcPts val="700"/>
        </a:spcBef>
        <a:buFont typeface="Arial"/>
        <a:buChar char="•"/>
        <a:defRPr sz="2100" kern="1200" spc="0">
          <a:solidFill>
            <a:schemeClr val="tx1"/>
          </a:solidFill>
          <a:latin typeface="Century Gothic"/>
          <a:ea typeface="+mn-ea"/>
          <a:cs typeface="Corbel"/>
        </a:defRPr>
      </a:lvl1pPr>
      <a:lvl2pPr marL="742950" indent="-285750" algn="l" defTabSz="457200" rtl="0" eaLnBrk="1" latinLnBrk="0" hangingPunct="1">
        <a:spcBef>
          <a:spcPts val="700"/>
        </a:spcBef>
        <a:buFont typeface="Arial"/>
        <a:buChar char="–"/>
        <a:defRPr sz="1800" kern="1200" spc="0">
          <a:solidFill>
            <a:schemeClr val="tx1"/>
          </a:solidFill>
          <a:latin typeface="Century Gothic"/>
          <a:ea typeface="+mn-ea"/>
          <a:cs typeface="Corbel"/>
        </a:defRPr>
      </a:lvl2pPr>
      <a:lvl3pPr marL="1143000" indent="-182880" algn="l" defTabSz="457200" rtl="0" eaLnBrk="1" latinLnBrk="0" hangingPunct="1">
        <a:spcBef>
          <a:spcPts val="700"/>
        </a:spcBef>
        <a:buFont typeface="Arial"/>
        <a:buChar char="•"/>
        <a:defRPr sz="1800" kern="1200" spc="0">
          <a:solidFill>
            <a:schemeClr val="tx1"/>
          </a:solidFill>
          <a:latin typeface="Century Gothic"/>
          <a:ea typeface="+mn-ea"/>
          <a:cs typeface="Corbel"/>
        </a:defRPr>
      </a:lvl3pPr>
      <a:lvl4pPr marL="1600200" indent="-228600" algn="l" defTabSz="457200" rtl="0" eaLnBrk="1" latinLnBrk="0" hangingPunct="1">
        <a:spcBef>
          <a:spcPts val="700"/>
        </a:spcBef>
        <a:buFont typeface="Arial"/>
        <a:buChar char="–"/>
        <a:defRPr sz="1800" kern="1200" spc="0">
          <a:solidFill>
            <a:schemeClr val="tx1"/>
          </a:solidFill>
          <a:latin typeface="Century Gothic"/>
          <a:ea typeface="+mn-ea"/>
          <a:cs typeface="Corbel"/>
        </a:defRPr>
      </a:lvl4pPr>
      <a:lvl5pPr marL="2057400" indent="-182880" algn="l" defTabSz="457200" rtl="0" eaLnBrk="1" latinLnBrk="0" hangingPunct="1">
        <a:spcBef>
          <a:spcPts val="700"/>
        </a:spcBef>
        <a:buFont typeface="Arial"/>
        <a:buChar char="»"/>
        <a:defRPr sz="1800" kern="1200" spc="0">
          <a:solidFill>
            <a:schemeClr val="tx1"/>
          </a:solidFill>
          <a:latin typeface="Century Gothic"/>
          <a:ea typeface="+mn-ea"/>
          <a:cs typeface="Corbe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image" Target="../media/image7.svg"/></Relationships>
</file>

<file path=ppt/slides/_rels/slide1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image" Target="../media/image9.svg"/></Relationships>
</file>

<file path=ppt/slides/_rels/slide1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image" Target="../media/image11.svg"/></Relationships>
</file>

<file path=ppt/slides/_rels/slide15.xml.rels><?xml version="1.0" encoding="UTF-8" standalone="yes"?>
<Relationships xmlns="http://schemas.openxmlformats.org/package/2006/relationships"><Relationship Id="rId3" Type="http://schemas.openxmlformats.org/officeDocument/2006/relationships/hyperlink" Target="https://www.cpsa.com/success-tools/templates" TargetMode="External"/><Relationship Id="rId2" Type="http://schemas.openxmlformats.org/officeDocument/2006/relationships/notesSlide" Target="../notesSlides/notesSlide15.xml"/><Relationship Id="rId1" Type="http://schemas.openxmlformats.org/officeDocument/2006/relationships/slideLayout" Target="../slideLayouts/slideLayout3.xml"/><Relationship Id="rId6" Type="http://schemas.openxmlformats.org/officeDocument/2006/relationships/hyperlink" Target="https://www.cpsa.com/resources" TargetMode="External"/><Relationship Id="rId5" Type="http://schemas.openxmlformats.org/officeDocument/2006/relationships/hyperlink" Target="https://www.cpsa.com/success-tools/podcasts" TargetMode="External"/><Relationship Id="rId4" Type="http://schemas.openxmlformats.org/officeDocument/2006/relationships/hyperlink" Target="https://www.cpsa.com/success-tools/webinars"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hyperlink" Target="https://www.cpsa.com/cpsa/resources/articles/stay-in-the-game-with-your-prospects" TargetMode="External"/><Relationship Id="rId2" Type="http://schemas.openxmlformats.org/officeDocument/2006/relationships/notesSlide" Target="../notesSlides/notesSlide2.xml"/><Relationship Id="rId1" Type="http://schemas.openxmlformats.org/officeDocument/2006/relationships/slideLayout" Target="../slideLayouts/slideLayout3.xml"/><Relationship Id="rId4" Type="http://schemas.openxmlformats.org/officeDocument/2006/relationships/hyperlink" Target="https://www.cpsa.com/cpsa/resources/articles/follow-up-on-leads-and-increase-sales"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4.svg"/></Relationships>
</file>

<file path=ppt/slides/_rels/slide6.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image" Target="../media/image5.png"/><Relationship Id="rId7" Type="http://schemas.openxmlformats.org/officeDocument/2006/relationships/diagramColors" Target="../diagrams/colors1.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www.bigtincan.com/"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hyperlink" Target="https://www.google.com/alerts" TargetMode="External"/><Relationship Id="rId4" Type="http://schemas.openxmlformats.org/officeDocument/2006/relationships/hyperlink" Target="https://www.knowledgetree.com/" TargetMode="Externa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defRPr lang="en-US"/>
            </a:pPr>
            <a:r>
              <a:rPr lang="en-US" sz="2400" b="1" dirty="0"/>
              <a:t>Mastering the follow-up</a:t>
            </a:r>
            <a:r>
              <a:rPr lang="en-CA" sz="2400" b="1" dirty="0"/>
              <a:t>: A 3-WEEK GUIDE</a:t>
            </a:r>
            <a:br>
              <a:rPr lang="en-CA" sz="2400" b="1" dirty="0"/>
            </a:br>
            <a:r>
              <a:rPr lang="en-US" sz="2400" b="1" dirty="0"/>
              <a:t>WEEK 3: </a:t>
            </a:r>
            <a:r>
              <a:rPr lang="en-US" sz="2400" b="1"/>
              <a:t>PERSONALIZING YOUR </a:t>
            </a:r>
            <a:r>
              <a:rPr lang="en-US" sz="2400" b="1" dirty="0"/>
              <a:t>FOLLOW-UP</a:t>
            </a:r>
            <a:endParaRPr lang="en-US" dirty="0">
              <a:ea typeface="Franklin Gothic Book" charset="77"/>
            </a:endParaRPr>
          </a:p>
        </p:txBody>
      </p:sp>
      <p:sp>
        <p:nvSpPr>
          <p:cNvPr id="3" name="Subtitle 2"/>
          <p:cNvSpPr>
            <a:spLocks noGrp="1"/>
          </p:cNvSpPr>
          <p:nvPr>
            <p:ph type="subTitle" idx="1"/>
          </p:nvPr>
        </p:nvSpPr>
        <p:spPr/>
        <p:txBody>
          <a:bodyPr/>
          <a:lstStyle/>
          <a:p>
            <a:pPr>
              <a:defRPr lang="en-US"/>
            </a:pPr>
            <a:r>
              <a:rPr lang="en-US" b="1" dirty="0">
                <a:ea typeface="Franklin Gothic Book" charset="77"/>
              </a:rPr>
              <a:t>CPSA Meeting in a Box:</a:t>
            </a:r>
            <a:br>
              <a:rPr lang="en-US" dirty="0">
                <a:ea typeface="Franklin Gothic Book" charset="77"/>
              </a:rPr>
            </a:br>
            <a:r>
              <a:rPr lang="en-US" dirty="0">
                <a:ea typeface="Franklin Gothic Book" charset="77"/>
              </a:rPr>
              <a:t>A 15-minute presentation to help increase your team’s performance. </a:t>
            </a:r>
          </a:p>
        </p:txBody>
      </p:sp>
    </p:spTree>
    <p:extLst>
      <p:ext uri="{BB962C8B-B14F-4D97-AF65-F5344CB8AC3E}">
        <p14:creationId xmlns:p14="http://schemas.microsoft.com/office/powerpoint/2010/main" val="169089676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
        <p:cNvGrpSpPr/>
        <p:nvPr/>
      </p:nvGrpSpPr>
      <p:grpSpPr>
        <a:xfrm>
          <a:off x="0" y="0"/>
          <a:ext cx="0" cy="0"/>
          <a:chOff x="0" y="0"/>
          <a:chExt cx="0" cy="0"/>
        </a:xfrm>
      </p:grpSpPr>
      <p:sp>
        <p:nvSpPr>
          <p:cNvPr id="23" name="Freeform: Shape 22">
            <a:extLst>
              <a:ext uri="{FF2B5EF4-FFF2-40B4-BE49-F238E27FC236}">
                <a16:creationId xmlns:a16="http://schemas.microsoft.com/office/drawing/2014/main" id="{66B332A4-D438-4773-A77F-5ED49A448D9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953768" y="0"/>
            <a:ext cx="8284464" cy="6858000"/>
          </a:xfrm>
          <a:custGeom>
            <a:avLst/>
            <a:gdLst>
              <a:gd name="connsiteX0" fmla="*/ 1818109 w 8284464"/>
              <a:gd name="connsiteY0" fmla="*/ 0 h 6858000"/>
              <a:gd name="connsiteX1" fmla="*/ 6466355 w 8284464"/>
              <a:gd name="connsiteY1" fmla="*/ 0 h 6858000"/>
              <a:gd name="connsiteX2" fmla="*/ 6620596 w 8284464"/>
              <a:gd name="connsiteY2" fmla="*/ 109683 h 6858000"/>
              <a:gd name="connsiteX3" fmla="*/ 8284464 w 8284464"/>
              <a:gd name="connsiteY3" fmla="*/ 3429000 h 6858000"/>
              <a:gd name="connsiteX4" fmla="*/ 6620596 w 8284464"/>
              <a:gd name="connsiteY4" fmla="*/ 6748318 h 6858000"/>
              <a:gd name="connsiteX5" fmla="*/ 6466355 w 8284464"/>
              <a:gd name="connsiteY5" fmla="*/ 6858000 h 6858000"/>
              <a:gd name="connsiteX6" fmla="*/ 1818109 w 8284464"/>
              <a:gd name="connsiteY6" fmla="*/ 6858000 h 6858000"/>
              <a:gd name="connsiteX7" fmla="*/ 1663869 w 8284464"/>
              <a:gd name="connsiteY7" fmla="*/ 6748318 h 6858000"/>
              <a:gd name="connsiteX8" fmla="*/ 0 w 8284464"/>
              <a:gd name="connsiteY8" fmla="*/ 3429000 h 6858000"/>
              <a:gd name="connsiteX9" fmla="*/ 1663869 w 8284464"/>
              <a:gd name="connsiteY9" fmla="*/ 10968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284464" h="6858000">
                <a:moveTo>
                  <a:pt x="1818109" y="0"/>
                </a:moveTo>
                <a:lnTo>
                  <a:pt x="6466355" y="0"/>
                </a:lnTo>
                <a:lnTo>
                  <a:pt x="6620596" y="109683"/>
                </a:lnTo>
                <a:cubicBezTo>
                  <a:pt x="7630666" y="865069"/>
                  <a:pt x="8284464" y="2070683"/>
                  <a:pt x="8284464" y="3429000"/>
                </a:cubicBezTo>
                <a:cubicBezTo>
                  <a:pt x="8284464" y="4787317"/>
                  <a:pt x="7630666" y="5992931"/>
                  <a:pt x="6620596" y="6748318"/>
                </a:cubicBezTo>
                <a:lnTo>
                  <a:pt x="6466355" y="6858000"/>
                </a:lnTo>
                <a:lnTo>
                  <a:pt x="1818109" y="6858000"/>
                </a:lnTo>
                <a:lnTo>
                  <a:pt x="1663869" y="6748318"/>
                </a:lnTo>
                <a:cubicBezTo>
                  <a:pt x="653798" y="5992931"/>
                  <a:pt x="0" y="4787317"/>
                  <a:pt x="0" y="3429000"/>
                </a:cubicBezTo>
                <a:cubicBezTo>
                  <a:pt x="0" y="2070683"/>
                  <a:pt x="653798" y="865069"/>
                  <a:pt x="1663869" y="109683"/>
                </a:cubicBezTo>
                <a:close/>
              </a:path>
            </a:pathLst>
          </a:cu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6" name="Freeform: Shape 24">
            <a:extLst>
              <a:ext uri="{FF2B5EF4-FFF2-40B4-BE49-F238E27FC236}">
                <a16:creationId xmlns:a16="http://schemas.microsoft.com/office/drawing/2014/main" id="{DF9AD32D-FF05-44F4-BD4D-9CEE89B71E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118360" y="0"/>
            <a:ext cx="7955280" cy="6858000"/>
          </a:xfrm>
          <a:custGeom>
            <a:avLst/>
            <a:gdLst>
              <a:gd name="connsiteX0" fmla="*/ 1962423 w 7955280"/>
              <a:gd name="connsiteY0" fmla="*/ 0 h 6858000"/>
              <a:gd name="connsiteX1" fmla="*/ 5992858 w 7955280"/>
              <a:gd name="connsiteY1" fmla="*/ 0 h 6858000"/>
              <a:gd name="connsiteX2" fmla="*/ 6040191 w 7955280"/>
              <a:gd name="connsiteY2" fmla="*/ 27216 h 6858000"/>
              <a:gd name="connsiteX3" fmla="*/ 7955280 w 7955280"/>
              <a:gd name="connsiteY3" fmla="*/ 3429000 h 6858000"/>
              <a:gd name="connsiteX4" fmla="*/ 6040191 w 7955280"/>
              <a:gd name="connsiteY4" fmla="*/ 6830784 h 6858000"/>
              <a:gd name="connsiteX5" fmla="*/ 5992858 w 7955280"/>
              <a:gd name="connsiteY5" fmla="*/ 6858000 h 6858000"/>
              <a:gd name="connsiteX6" fmla="*/ 1962423 w 7955280"/>
              <a:gd name="connsiteY6" fmla="*/ 6858000 h 6858000"/>
              <a:gd name="connsiteX7" fmla="*/ 1915089 w 7955280"/>
              <a:gd name="connsiteY7" fmla="*/ 6830784 h 6858000"/>
              <a:gd name="connsiteX8" fmla="*/ 0 w 7955280"/>
              <a:gd name="connsiteY8" fmla="*/ 3429000 h 6858000"/>
              <a:gd name="connsiteX9" fmla="*/ 1915089 w 7955280"/>
              <a:gd name="connsiteY9" fmla="*/ 27216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955280" h="6858000">
                <a:moveTo>
                  <a:pt x="1962423" y="0"/>
                </a:moveTo>
                <a:lnTo>
                  <a:pt x="5992858" y="0"/>
                </a:lnTo>
                <a:lnTo>
                  <a:pt x="6040191" y="27216"/>
                </a:lnTo>
                <a:cubicBezTo>
                  <a:pt x="7188332" y="724844"/>
                  <a:pt x="7955280" y="1987357"/>
                  <a:pt x="7955280" y="3429000"/>
                </a:cubicBezTo>
                <a:cubicBezTo>
                  <a:pt x="7955280" y="4870644"/>
                  <a:pt x="7188332" y="6133157"/>
                  <a:pt x="6040191" y="6830784"/>
                </a:cubicBezTo>
                <a:lnTo>
                  <a:pt x="5992858" y="6858000"/>
                </a:lnTo>
                <a:lnTo>
                  <a:pt x="1962423" y="6858000"/>
                </a:lnTo>
                <a:lnTo>
                  <a:pt x="1915089" y="6830784"/>
                </a:lnTo>
                <a:cubicBezTo>
                  <a:pt x="766948" y="6133157"/>
                  <a:pt x="0" y="4870644"/>
                  <a:pt x="0" y="3429000"/>
                </a:cubicBezTo>
                <a:cubicBezTo>
                  <a:pt x="0" y="1987357"/>
                  <a:pt x="766948" y="724844"/>
                  <a:pt x="1915089" y="27216"/>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p:cNvSpPr>
            <a:spLocks noGrp="1"/>
          </p:cNvSpPr>
          <p:nvPr>
            <p:ph type="title"/>
          </p:nvPr>
        </p:nvSpPr>
        <p:spPr>
          <a:xfrm>
            <a:off x="2555631" y="1441937"/>
            <a:ext cx="7080738" cy="4802745"/>
          </a:xfrm>
        </p:spPr>
        <p:txBody>
          <a:bodyPr vert="horz" lIns="91440" tIns="45720" rIns="91440" bIns="45720" rtlCol="0" anchor="ctr">
            <a:noAutofit/>
          </a:bodyPr>
          <a:lstStyle/>
          <a:p>
            <a:pPr algn="ctr" defTabSz="914400"/>
            <a:r>
              <a:rPr lang="en-US" sz="2800" b="1" cap="none" dirty="0">
                <a:solidFill>
                  <a:schemeClr val="bg1"/>
                </a:solidFill>
                <a:latin typeface="+mj-lt"/>
                <a:cs typeface="+mj-cs"/>
              </a:rPr>
              <a:t>Reason to follow up #4:</a:t>
            </a:r>
            <a:br>
              <a:rPr lang="en-US" sz="2400" b="1" cap="none" dirty="0">
                <a:solidFill>
                  <a:schemeClr val="bg1"/>
                </a:solidFill>
                <a:latin typeface="+mj-lt"/>
                <a:cs typeface="+mj-cs"/>
              </a:rPr>
            </a:br>
            <a:br>
              <a:rPr lang="en-US" sz="2400" b="1" cap="none" dirty="0">
                <a:solidFill>
                  <a:schemeClr val="bg1"/>
                </a:solidFill>
                <a:latin typeface="+mj-lt"/>
                <a:cs typeface="+mj-cs"/>
              </a:rPr>
            </a:br>
            <a:r>
              <a:rPr lang="en-US" sz="2400" b="1" u="sng" cap="none" dirty="0">
                <a:solidFill>
                  <a:schemeClr val="bg1"/>
                </a:solidFill>
              </a:rPr>
              <a:t>Case Studies</a:t>
            </a:r>
            <a:br>
              <a:rPr lang="en-US" sz="2400" b="1" u="sng" cap="none" dirty="0">
                <a:solidFill>
                  <a:schemeClr val="bg1"/>
                </a:solidFill>
              </a:rPr>
            </a:br>
            <a:r>
              <a:rPr lang="en-US" sz="2400" cap="none" dirty="0">
                <a:solidFill>
                  <a:schemeClr val="bg1"/>
                </a:solidFill>
              </a:rPr>
              <a:t>These are important to share with prospects for obvious reasons, but again, keep it tailored and personalized. Make sure the testimonial or case study comes from a happy customer who had similar needs or interests as your current prospect.</a:t>
            </a:r>
            <a:br>
              <a:rPr lang="en-US" sz="2400" cap="none" dirty="0">
                <a:solidFill>
                  <a:schemeClr val="bg1"/>
                </a:solidFill>
              </a:rPr>
            </a:br>
            <a:br>
              <a:rPr lang="en-US" sz="2400" cap="none" dirty="0">
                <a:solidFill>
                  <a:schemeClr val="bg1"/>
                </a:solidFill>
              </a:rPr>
            </a:br>
            <a:br>
              <a:rPr lang="en-US" sz="2400" cap="none" dirty="0">
                <a:solidFill>
                  <a:schemeClr val="bg1"/>
                </a:solidFill>
              </a:rPr>
            </a:br>
            <a:br>
              <a:rPr lang="en-US" sz="2400" cap="none" dirty="0">
                <a:solidFill>
                  <a:schemeClr val="bg1"/>
                </a:solidFill>
                <a:latin typeface="+mj-lt"/>
                <a:cs typeface="+mj-cs"/>
              </a:rPr>
            </a:br>
            <a:endParaRPr lang="en-US" sz="2400" cap="none" dirty="0">
              <a:solidFill>
                <a:schemeClr val="bg1"/>
              </a:solidFill>
              <a:latin typeface="+mj-lt"/>
              <a:cs typeface="+mj-cs"/>
            </a:endParaRPr>
          </a:p>
        </p:txBody>
      </p:sp>
      <p:sp>
        <p:nvSpPr>
          <p:cNvPr id="5" name="Slide Number Placeholder 4"/>
          <p:cNvSpPr>
            <a:spLocks noGrp="1"/>
          </p:cNvSpPr>
          <p:nvPr>
            <p:ph type="sldNum" sz="quarter" idx="12"/>
          </p:nvPr>
        </p:nvSpPr>
        <p:spPr>
          <a:xfrm>
            <a:off x="11357071" y="264953"/>
            <a:ext cx="548640" cy="548640"/>
          </a:xfrm>
          <a:prstGeom prst="ellipse">
            <a:avLst/>
          </a:prstGeom>
          <a:solidFill>
            <a:srgbClr val="7F7F7F"/>
          </a:solidFill>
        </p:spPr>
        <p:txBody>
          <a:bodyPr vert="horz" lIns="91440" tIns="45720" rIns="91440" bIns="45720" rtlCol="0" anchor="ctr">
            <a:normAutofit fontScale="92500"/>
          </a:bodyPr>
          <a:lstStyle/>
          <a:p>
            <a:pPr algn="ctr" defTabSz="457200">
              <a:spcAft>
                <a:spcPts val="600"/>
              </a:spcAft>
            </a:pPr>
            <a:fld id="{334C5153-70F3-9C47-B2BA-087581A486FC}" type="slidenum">
              <a:rPr lang="en-US" sz="1500">
                <a:solidFill>
                  <a:srgbClr val="FFFFFF"/>
                </a:solidFill>
                <a:latin typeface="+mn-lt"/>
                <a:cs typeface="+mn-cs"/>
              </a:rPr>
              <a:pPr algn="ctr" defTabSz="457200">
                <a:spcAft>
                  <a:spcPts val="600"/>
                </a:spcAft>
              </a:pPr>
              <a:t>10</a:t>
            </a:fld>
            <a:endParaRPr lang="en-US" sz="1500">
              <a:solidFill>
                <a:srgbClr val="FFFFFF"/>
              </a:solidFill>
              <a:latin typeface="+mn-lt"/>
              <a:cs typeface="+mn-cs"/>
            </a:endParaRPr>
          </a:p>
        </p:txBody>
      </p:sp>
    </p:spTree>
    <p:extLst>
      <p:ext uri="{BB962C8B-B14F-4D97-AF65-F5344CB8AC3E}">
        <p14:creationId xmlns:p14="http://schemas.microsoft.com/office/powerpoint/2010/main" val="3683761669"/>
      </p:ext>
    </p:extLst>
  </p:cSld>
  <p:clrMapOvr>
    <a:overrideClrMapping bg1="dk1" tx1="lt1" bg2="dk2" tx2="lt2" accent1="accent1" accent2="accent2" accent3="accent3" accent4="accent4" accent5="accent5" accent6="accent6" hlink="hlink" folHlink="folHlink"/>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
        <p:cNvGrpSpPr/>
        <p:nvPr/>
      </p:nvGrpSpPr>
      <p:grpSpPr>
        <a:xfrm>
          <a:off x="0" y="0"/>
          <a:ext cx="0" cy="0"/>
          <a:chOff x="0" y="0"/>
          <a:chExt cx="0" cy="0"/>
        </a:xfrm>
      </p:grpSpPr>
      <p:sp>
        <p:nvSpPr>
          <p:cNvPr id="23" name="Freeform: Shape 22">
            <a:extLst>
              <a:ext uri="{FF2B5EF4-FFF2-40B4-BE49-F238E27FC236}">
                <a16:creationId xmlns:a16="http://schemas.microsoft.com/office/drawing/2014/main" id="{66B332A4-D438-4773-A77F-5ED49A448D9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953768" y="0"/>
            <a:ext cx="8284464" cy="6858000"/>
          </a:xfrm>
          <a:custGeom>
            <a:avLst/>
            <a:gdLst>
              <a:gd name="connsiteX0" fmla="*/ 1818109 w 8284464"/>
              <a:gd name="connsiteY0" fmla="*/ 0 h 6858000"/>
              <a:gd name="connsiteX1" fmla="*/ 6466355 w 8284464"/>
              <a:gd name="connsiteY1" fmla="*/ 0 h 6858000"/>
              <a:gd name="connsiteX2" fmla="*/ 6620596 w 8284464"/>
              <a:gd name="connsiteY2" fmla="*/ 109683 h 6858000"/>
              <a:gd name="connsiteX3" fmla="*/ 8284464 w 8284464"/>
              <a:gd name="connsiteY3" fmla="*/ 3429000 h 6858000"/>
              <a:gd name="connsiteX4" fmla="*/ 6620596 w 8284464"/>
              <a:gd name="connsiteY4" fmla="*/ 6748318 h 6858000"/>
              <a:gd name="connsiteX5" fmla="*/ 6466355 w 8284464"/>
              <a:gd name="connsiteY5" fmla="*/ 6858000 h 6858000"/>
              <a:gd name="connsiteX6" fmla="*/ 1818109 w 8284464"/>
              <a:gd name="connsiteY6" fmla="*/ 6858000 h 6858000"/>
              <a:gd name="connsiteX7" fmla="*/ 1663869 w 8284464"/>
              <a:gd name="connsiteY7" fmla="*/ 6748318 h 6858000"/>
              <a:gd name="connsiteX8" fmla="*/ 0 w 8284464"/>
              <a:gd name="connsiteY8" fmla="*/ 3429000 h 6858000"/>
              <a:gd name="connsiteX9" fmla="*/ 1663869 w 8284464"/>
              <a:gd name="connsiteY9" fmla="*/ 10968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284464" h="6858000">
                <a:moveTo>
                  <a:pt x="1818109" y="0"/>
                </a:moveTo>
                <a:lnTo>
                  <a:pt x="6466355" y="0"/>
                </a:lnTo>
                <a:lnTo>
                  <a:pt x="6620596" y="109683"/>
                </a:lnTo>
                <a:cubicBezTo>
                  <a:pt x="7630666" y="865069"/>
                  <a:pt x="8284464" y="2070683"/>
                  <a:pt x="8284464" y="3429000"/>
                </a:cubicBezTo>
                <a:cubicBezTo>
                  <a:pt x="8284464" y="4787317"/>
                  <a:pt x="7630666" y="5992931"/>
                  <a:pt x="6620596" y="6748318"/>
                </a:cubicBezTo>
                <a:lnTo>
                  <a:pt x="6466355" y="6858000"/>
                </a:lnTo>
                <a:lnTo>
                  <a:pt x="1818109" y="6858000"/>
                </a:lnTo>
                <a:lnTo>
                  <a:pt x="1663869" y="6748318"/>
                </a:lnTo>
                <a:cubicBezTo>
                  <a:pt x="653798" y="5992931"/>
                  <a:pt x="0" y="4787317"/>
                  <a:pt x="0" y="3429000"/>
                </a:cubicBezTo>
                <a:cubicBezTo>
                  <a:pt x="0" y="2070683"/>
                  <a:pt x="653798" y="865069"/>
                  <a:pt x="1663869" y="109683"/>
                </a:cubicBezTo>
                <a:close/>
              </a:path>
            </a:pathLst>
          </a:cu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6" name="Freeform: Shape 24">
            <a:extLst>
              <a:ext uri="{FF2B5EF4-FFF2-40B4-BE49-F238E27FC236}">
                <a16:creationId xmlns:a16="http://schemas.microsoft.com/office/drawing/2014/main" id="{DF9AD32D-FF05-44F4-BD4D-9CEE89B71E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118360" y="0"/>
            <a:ext cx="7955280" cy="6858000"/>
          </a:xfrm>
          <a:custGeom>
            <a:avLst/>
            <a:gdLst>
              <a:gd name="connsiteX0" fmla="*/ 1962423 w 7955280"/>
              <a:gd name="connsiteY0" fmla="*/ 0 h 6858000"/>
              <a:gd name="connsiteX1" fmla="*/ 5992858 w 7955280"/>
              <a:gd name="connsiteY1" fmla="*/ 0 h 6858000"/>
              <a:gd name="connsiteX2" fmla="*/ 6040191 w 7955280"/>
              <a:gd name="connsiteY2" fmla="*/ 27216 h 6858000"/>
              <a:gd name="connsiteX3" fmla="*/ 7955280 w 7955280"/>
              <a:gd name="connsiteY3" fmla="*/ 3429000 h 6858000"/>
              <a:gd name="connsiteX4" fmla="*/ 6040191 w 7955280"/>
              <a:gd name="connsiteY4" fmla="*/ 6830784 h 6858000"/>
              <a:gd name="connsiteX5" fmla="*/ 5992858 w 7955280"/>
              <a:gd name="connsiteY5" fmla="*/ 6858000 h 6858000"/>
              <a:gd name="connsiteX6" fmla="*/ 1962423 w 7955280"/>
              <a:gd name="connsiteY6" fmla="*/ 6858000 h 6858000"/>
              <a:gd name="connsiteX7" fmla="*/ 1915089 w 7955280"/>
              <a:gd name="connsiteY7" fmla="*/ 6830784 h 6858000"/>
              <a:gd name="connsiteX8" fmla="*/ 0 w 7955280"/>
              <a:gd name="connsiteY8" fmla="*/ 3429000 h 6858000"/>
              <a:gd name="connsiteX9" fmla="*/ 1915089 w 7955280"/>
              <a:gd name="connsiteY9" fmla="*/ 27216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955280" h="6858000">
                <a:moveTo>
                  <a:pt x="1962423" y="0"/>
                </a:moveTo>
                <a:lnTo>
                  <a:pt x="5992858" y="0"/>
                </a:lnTo>
                <a:lnTo>
                  <a:pt x="6040191" y="27216"/>
                </a:lnTo>
                <a:cubicBezTo>
                  <a:pt x="7188332" y="724844"/>
                  <a:pt x="7955280" y="1987357"/>
                  <a:pt x="7955280" y="3429000"/>
                </a:cubicBezTo>
                <a:cubicBezTo>
                  <a:pt x="7955280" y="4870644"/>
                  <a:pt x="7188332" y="6133157"/>
                  <a:pt x="6040191" y="6830784"/>
                </a:cubicBezTo>
                <a:lnTo>
                  <a:pt x="5992858" y="6858000"/>
                </a:lnTo>
                <a:lnTo>
                  <a:pt x="1962423" y="6858000"/>
                </a:lnTo>
                <a:lnTo>
                  <a:pt x="1915089" y="6830784"/>
                </a:lnTo>
                <a:cubicBezTo>
                  <a:pt x="766948" y="6133157"/>
                  <a:pt x="0" y="4870644"/>
                  <a:pt x="0" y="3429000"/>
                </a:cubicBezTo>
                <a:cubicBezTo>
                  <a:pt x="0" y="1987357"/>
                  <a:pt x="766948" y="724844"/>
                  <a:pt x="1915089" y="27216"/>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p:cNvSpPr>
            <a:spLocks noGrp="1"/>
          </p:cNvSpPr>
          <p:nvPr>
            <p:ph type="title"/>
          </p:nvPr>
        </p:nvSpPr>
        <p:spPr>
          <a:xfrm>
            <a:off x="2555631" y="1441937"/>
            <a:ext cx="7080738" cy="4802745"/>
          </a:xfrm>
        </p:spPr>
        <p:txBody>
          <a:bodyPr vert="horz" lIns="91440" tIns="45720" rIns="91440" bIns="45720" rtlCol="0" anchor="ctr">
            <a:noAutofit/>
          </a:bodyPr>
          <a:lstStyle/>
          <a:p>
            <a:pPr algn="ctr" defTabSz="914400"/>
            <a:r>
              <a:rPr lang="en-US" sz="2800" b="1" cap="none" dirty="0">
                <a:solidFill>
                  <a:schemeClr val="bg1"/>
                </a:solidFill>
                <a:latin typeface="+mj-lt"/>
                <a:cs typeface="+mj-cs"/>
              </a:rPr>
              <a:t>Reason to follow up #5:</a:t>
            </a:r>
            <a:br>
              <a:rPr lang="en-US" sz="2400" b="1" cap="none" dirty="0">
                <a:solidFill>
                  <a:schemeClr val="bg1"/>
                </a:solidFill>
                <a:latin typeface="+mj-lt"/>
                <a:cs typeface="+mj-cs"/>
              </a:rPr>
            </a:br>
            <a:br>
              <a:rPr lang="en-US" sz="2400" b="1" cap="none" dirty="0">
                <a:solidFill>
                  <a:schemeClr val="bg1"/>
                </a:solidFill>
                <a:latin typeface="+mj-lt"/>
                <a:cs typeface="+mj-cs"/>
              </a:rPr>
            </a:br>
            <a:r>
              <a:rPr lang="en-US" sz="2400" b="1" u="sng" cap="none" dirty="0">
                <a:solidFill>
                  <a:schemeClr val="bg1"/>
                </a:solidFill>
              </a:rPr>
              <a:t>Help</a:t>
            </a:r>
            <a:br>
              <a:rPr lang="en-US" sz="2400" b="1" u="sng" cap="none" dirty="0">
                <a:solidFill>
                  <a:schemeClr val="bg1"/>
                </a:solidFill>
              </a:rPr>
            </a:br>
            <a:r>
              <a:rPr lang="en-US" sz="2000" cap="none" dirty="0">
                <a:solidFill>
                  <a:schemeClr val="bg1"/>
                </a:solidFill>
              </a:rPr>
              <a:t>Success in sales is about convincing a prospect your company or product is the best solution to their business pain. But what if you can help them out in other ways? It’s another great reason to follow-up! Listening carefully is key here. Don’t just listen for ways your product or service can help, often the smallest, seemly inconsequential details can give you a way to connect. Heard them say they are looking for a venue to host a retirement party for a long-standing member of the team? Flip them an email with your recommendation of a great restaurant.</a:t>
            </a:r>
            <a:br>
              <a:rPr lang="en-US" sz="1200" cap="none" dirty="0">
                <a:solidFill>
                  <a:schemeClr val="bg1"/>
                </a:solidFill>
              </a:rPr>
            </a:br>
            <a:br>
              <a:rPr lang="en-US" sz="1200" cap="none" dirty="0">
                <a:solidFill>
                  <a:schemeClr val="bg1"/>
                </a:solidFill>
              </a:rPr>
            </a:br>
            <a:br>
              <a:rPr lang="en-US" sz="1200" cap="none" dirty="0">
                <a:solidFill>
                  <a:schemeClr val="bg1"/>
                </a:solidFill>
              </a:rPr>
            </a:br>
            <a:br>
              <a:rPr lang="en-US" sz="1200" cap="none" dirty="0">
                <a:solidFill>
                  <a:schemeClr val="bg1"/>
                </a:solidFill>
                <a:latin typeface="+mj-lt"/>
                <a:cs typeface="+mj-cs"/>
              </a:rPr>
            </a:br>
            <a:endParaRPr lang="en-US" sz="2400" cap="none" dirty="0">
              <a:solidFill>
                <a:schemeClr val="bg1"/>
              </a:solidFill>
              <a:latin typeface="+mj-lt"/>
              <a:cs typeface="+mj-cs"/>
            </a:endParaRPr>
          </a:p>
        </p:txBody>
      </p:sp>
      <p:sp>
        <p:nvSpPr>
          <p:cNvPr id="5" name="Slide Number Placeholder 4"/>
          <p:cNvSpPr>
            <a:spLocks noGrp="1"/>
          </p:cNvSpPr>
          <p:nvPr>
            <p:ph type="sldNum" sz="quarter" idx="12"/>
          </p:nvPr>
        </p:nvSpPr>
        <p:spPr>
          <a:xfrm>
            <a:off x="11357071" y="264953"/>
            <a:ext cx="548640" cy="548640"/>
          </a:xfrm>
          <a:prstGeom prst="ellipse">
            <a:avLst/>
          </a:prstGeom>
          <a:solidFill>
            <a:srgbClr val="7F7F7F"/>
          </a:solidFill>
        </p:spPr>
        <p:txBody>
          <a:bodyPr vert="horz" lIns="91440" tIns="45720" rIns="91440" bIns="45720" rtlCol="0" anchor="ctr">
            <a:normAutofit fontScale="92500"/>
          </a:bodyPr>
          <a:lstStyle/>
          <a:p>
            <a:pPr algn="ctr" defTabSz="457200">
              <a:spcAft>
                <a:spcPts val="600"/>
              </a:spcAft>
            </a:pPr>
            <a:fld id="{334C5153-70F3-9C47-B2BA-087581A486FC}" type="slidenum">
              <a:rPr lang="en-US" sz="1500">
                <a:solidFill>
                  <a:srgbClr val="FFFFFF"/>
                </a:solidFill>
                <a:latin typeface="+mn-lt"/>
                <a:cs typeface="+mn-cs"/>
              </a:rPr>
              <a:pPr algn="ctr" defTabSz="457200">
                <a:spcAft>
                  <a:spcPts val="600"/>
                </a:spcAft>
              </a:pPr>
              <a:t>11</a:t>
            </a:fld>
            <a:endParaRPr lang="en-US" sz="1500">
              <a:solidFill>
                <a:srgbClr val="FFFFFF"/>
              </a:solidFill>
              <a:latin typeface="+mn-lt"/>
              <a:cs typeface="+mn-cs"/>
            </a:endParaRPr>
          </a:p>
        </p:txBody>
      </p:sp>
    </p:spTree>
    <p:extLst>
      <p:ext uri="{BB962C8B-B14F-4D97-AF65-F5344CB8AC3E}">
        <p14:creationId xmlns:p14="http://schemas.microsoft.com/office/powerpoint/2010/main" val="3887817285"/>
      </p:ext>
    </p:extLst>
  </p:cSld>
  <p:clrMapOvr>
    <a:overrideClrMapping bg1="dk1" tx1="lt1" bg2="dk2" tx2="lt2" accent1="accent1" accent2="accent2" accent3="accent3" accent4="accent4" accent5="accent5" accent6="accent6" hlink="hlink" folHlink="folHlink"/>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Rectangle 15">
            <a:extLst>
              <a:ext uri="{FF2B5EF4-FFF2-40B4-BE49-F238E27FC236}">
                <a16:creationId xmlns:a16="http://schemas.microsoft.com/office/drawing/2014/main" id="{7905BA41-EE6E-4F80-8636-447F22DD729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p:cNvSpPr>
            <a:spLocks noGrp="1"/>
          </p:cNvSpPr>
          <p:nvPr>
            <p:ph type="title"/>
          </p:nvPr>
        </p:nvSpPr>
        <p:spPr>
          <a:xfrm>
            <a:off x="1848465" y="3298722"/>
            <a:ext cx="8495070" cy="1784402"/>
          </a:xfrm>
        </p:spPr>
        <p:txBody>
          <a:bodyPr vert="horz" lIns="91440" tIns="45720" rIns="91440" bIns="45720" rtlCol="0" anchor="b">
            <a:normAutofit/>
          </a:bodyPr>
          <a:lstStyle/>
          <a:p>
            <a:pPr algn="ctr" defTabSz="914400">
              <a:lnSpc>
                <a:spcPct val="90000"/>
              </a:lnSpc>
            </a:pPr>
            <a:r>
              <a:rPr lang="en-US" sz="6000" kern="1200">
                <a:solidFill>
                  <a:srgbClr val="FFFFFF"/>
                </a:solidFill>
                <a:latin typeface="+mj-lt"/>
                <a:ea typeface="+mj-ea"/>
                <a:cs typeface="+mj-cs"/>
              </a:rPr>
              <a:t>DEFINE CLEAR NEXT STEPS</a:t>
            </a:r>
          </a:p>
        </p:txBody>
      </p:sp>
      <p:sp>
        <p:nvSpPr>
          <p:cNvPr id="18" name="Oval 17">
            <a:extLst>
              <a:ext uri="{FF2B5EF4-FFF2-40B4-BE49-F238E27FC236}">
                <a16:creationId xmlns:a16="http://schemas.microsoft.com/office/drawing/2014/main" id="{CD7549B2-EE05-4558-8C64-AC46755F2B2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025914" y="889251"/>
            <a:ext cx="2140172" cy="2140172"/>
          </a:xfrm>
          <a:prstGeom prst="ellipse">
            <a:avLst/>
          </a:prstGeom>
          <a:solidFill>
            <a:srgbClr val="FFFFFF"/>
          </a:solid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9" name="Graphic 8" descr="Checklist">
            <a:extLst>
              <a:ext uri="{FF2B5EF4-FFF2-40B4-BE49-F238E27FC236}">
                <a16:creationId xmlns:a16="http://schemas.microsoft.com/office/drawing/2014/main" id="{842D4207-D7F0-4654-BBA0-4DEBB1F71717}"/>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5508264" y="1371601"/>
            <a:ext cx="1175474" cy="1175474"/>
          </a:xfrm>
          <a:prstGeom prst="rect">
            <a:avLst/>
          </a:prstGeom>
        </p:spPr>
      </p:pic>
      <p:sp>
        <p:nvSpPr>
          <p:cNvPr id="5" name="Slide Number Placeholder 4"/>
          <p:cNvSpPr>
            <a:spLocks noGrp="1"/>
          </p:cNvSpPr>
          <p:nvPr>
            <p:ph type="sldNum" sz="quarter" idx="12"/>
          </p:nvPr>
        </p:nvSpPr>
        <p:spPr>
          <a:xfrm>
            <a:off x="8610600" y="6356350"/>
            <a:ext cx="2743200" cy="365125"/>
          </a:xfrm>
        </p:spPr>
        <p:txBody>
          <a:bodyPr vert="horz" lIns="91440" tIns="45720" rIns="91440" bIns="45720" rtlCol="0" anchor="ctr">
            <a:normAutofit/>
          </a:bodyPr>
          <a:lstStyle/>
          <a:p>
            <a:pPr>
              <a:spcAft>
                <a:spcPts val="600"/>
              </a:spcAft>
            </a:pPr>
            <a:fld id="{334C5153-70F3-9C47-B2BA-087581A486FC}" type="slidenum">
              <a:rPr lang="en-US" sz="1200">
                <a:solidFill>
                  <a:prstClr val="white"/>
                </a:solidFill>
                <a:latin typeface="+mn-lt"/>
                <a:cs typeface="+mn-cs"/>
              </a:rPr>
              <a:pPr>
                <a:spcAft>
                  <a:spcPts val="600"/>
                </a:spcAft>
              </a:pPr>
              <a:t>12</a:t>
            </a:fld>
            <a:endParaRPr lang="en-US" sz="1200">
              <a:solidFill>
                <a:prstClr val="white"/>
              </a:solidFill>
              <a:latin typeface="+mn-lt"/>
              <a:cs typeface="+mn-cs"/>
            </a:endParaRPr>
          </a:p>
        </p:txBody>
      </p:sp>
    </p:spTree>
    <p:extLst>
      <p:ext uri="{BB962C8B-B14F-4D97-AF65-F5344CB8AC3E}">
        <p14:creationId xmlns:p14="http://schemas.microsoft.com/office/powerpoint/2010/main" val="37005261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4" name="Rectangle 23">
            <a:extLst>
              <a:ext uri="{FF2B5EF4-FFF2-40B4-BE49-F238E27FC236}">
                <a16:creationId xmlns:a16="http://schemas.microsoft.com/office/drawing/2014/main" id="{14A2F755-5219-4C4E-9378-2C80BB08DF8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75000"/>
              <a:lumOff val="25000"/>
            </a:schemeClr>
          </a:solidFill>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26" name="Freeform: Shape 25">
            <a:extLst>
              <a:ext uri="{FF2B5EF4-FFF2-40B4-BE49-F238E27FC236}">
                <a16:creationId xmlns:a16="http://schemas.microsoft.com/office/drawing/2014/main" id="{9A87AD7E-457F-4836-8DDE-FFE0F00938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0" y="1762067"/>
            <a:ext cx="12192417" cy="5095933"/>
          </a:xfrm>
          <a:custGeom>
            <a:avLst/>
            <a:gdLst>
              <a:gd name="connsiteX0" fmla="*/ 0 w 12192417"/>
              <a:gd name="connsiteY0" fmla="*/ 0 h 5095933"/>
              <a:gd name="connsiteX1" fmla="*/ 71931 w 12192417"/>
              <a:gd name="connsiteY1" fmla="*/ 12261 h 5095933"/>
              <a:gd name="connsiteX2" fmla="*/ 282848 w 12192417"/>
              <a:gd name="connsiteY2" fmla="*/ 48343 h 5095933"/>
              <a:gd name="connsiteX3" fmla="*/ 436463 w 12192417"/>
              <a:gd name="connsiteY3" fmla="*/ 73565 h 5095933"/>
              <a:gd name="connsiteX4" fmla="*/ 619338 w 12192417"/>
              <a:gd name="connsiteY4" fmla="*/ 100188 h 5095933"/>
              <a:gd name="connsiteX5" fmla="*/ 836350 w 12192417"/>
              <a:gd name="connsiteY5" fmla="*/ 132066 h 5095933"/>
              <a:gd name="connsiteX6" fmla="*/ 1076527 w 12192417"/>
              <a:gd name="connsiteY6" fmla="*/ 165696 h 5095933"/>
              <a:gd name="connsiteX7" fmla="*/ 1347183 w 12192417"/>
              <a:gd name="connsiteY7" fmla="*/ 201077 h 5095933"/>
              <a:gd name="connsiteX8" fmla="*/ 1642222 w 12192417"/>
              <a:gd name="connsiteY8" fmla="*/ 238560 h 5095933"/>
              <a:gd name="connsiteX9" fmla="*/ 1962863 w 12192417"/>
              <a:gd name="connsiteY9" fmla="*/ 276043 h 5095933"/>
              <a:gd name="connsiteX10" fmla="*/ 2304231 w 12192417"/>
              <a:gd name="connsiteY10" fmla="*/ 314227 h 5095933"/>
              <a:gd name="connsiteX11" fmla="*/ 2672420 w 12192417"/>
              <a:gd name="connsiteY11" fmla="*/ 349608 h 5095933"/>
              <a:gd name="connsiteX12" fmla="*/ 3057677 w 12192417"/>
              <a:gd name="connsiteY12" fmla="*/ 383588 h 5095933"/>
              <a:gd name="connsiteX13" fmla="*/ 3464880 w 12192417"/>
              <a:gd name="connsiteY13" fmla="*/ 414415 h 5095933"/>
              <a:gd name="connsiteX14" fmla="*/ 3889151 w 12192417"/>
              <a:gd name="connsiteY14" fmla="*/ 443841 h 5095933"/>
              <a:gd name="connsiteX15" fmla="*/ 4331709 w 12192417"/>
              <a:gd name="connsiteY15" fmla="*/ 471515 h 5095933"/>
              <a:gd name="connsiteX16" fmla="*/ 4558475 w 12192417"/>
              <a:gd name="connsiteY16" fmla="*/ 481324 h 5095933"/>
              <a:gd name="connsiteX17" fmla="*/ 4790117 w 12192417"/>
              <a:gd name="connsiteY17" fmla="*/ 492183 h 5095933"/>
              <a:gd name="connsiteX18" fmla="*/ 5025417 w 12192417"/>
              <a:gd name="connsiteY18" fmla="*/ 502342 h 5095933"/>
              <a:gd name="connsiteX19" fmla="*/ 5261936 w 12192417"/>
              <a:gd name="connsiteY19" fmla="*/ 508998 h 5095933"/>
              <a:gd name="connsiteX20" fmla="*/ 5503331 w 12192417"/>
              <a:gd name="connsiteY20" fmla="*/ 514953 h 5095933"/>
              <a:gd name="connsiteX21" fmla="*/ 5747166 w 12192417"/>
              <a:gd name="connsiteY21" fmla="*/ 521259 h 5095933"/>
              <a:gd name="connsiteX22" fmla="*/ 5995876 w 12192417"/>
              <a:gd name="connsiteY22" fmla="*/ 525463 h 5095933"/>
              <a:gd name="connsiteX23" fmla="*/ 6247025 w 12192417"/>
              <a:gd name="connsiteY23" fmla="*/ 525463 h 5095933"/>
              <a:gd name="connsiteX24" fmla="*/ 6500612 w 12192417"/>
              <a:gd name="connsiteY24" fmla="*/ 527565 h 5095933"/>
              <a:gd name="connsiteX25" fmla="*/ 6756638 w 12192417"/>
              <a:gd name="connsiteY25" fmla="*/ 525463 h 5095933"/>
              <a:gd name="connsiteX26" fmla="*/ 7016321 w 12192417"/>
              <a:gd name="connsiteY26" fmla="*/ 521259 h 5095933"/>
              <a:gd name="connsiteX27" fmla="*/ 7276004 w 12192417"/>
              <a:gd name="connsiteY27" fmla="*/ 517406 h 5095933"/>
              <a:gd name="connsiteX28" fmla="*/ 7539344 w 12192417"/>
              <a:gd name="connsiteY28" fmla="*/ 508998 h 5095933"/>
              <a:gd name="connsiteX29" fmla="*/ 7805123 w 12192417"/>
              <a:gd name="connsiteY29" fmla="*/ 500241 h 5095933"/>
              <a:gd name="connsiteX30" fmla="*/ 8070902 w 12192417"/>
              <a:gd name="connsiteY30" fmla="*/ 490082 h 5095933"/>
              <a:gd name="connsiteX31" fmla="*/ 8339120 w 12192417"/>
              <a:gd name="connsiteY31" fmla="*/ 475719 h 5095933"/>
              <a:gd name="connsiteX32" fmla="*/ 8609775 w 12192417"/>
              <a:gd name="connsiteY32" fmla="*/ 458554 h 5095933"/>
              <a:gd name="connsiteX33" fmla="*/ 8881650 w 12192417"/>
              <a:gd name="connsiteY33" fmla="*/ 442089 h 5095933"/>
              <a:gd name="connsiteX34" fmla="*/ 9153525 w 12192417"/>
              <a:gd name="connsiteY34" fmla="*/ 421071 h 5095933"/>
              <a:gd name="connsiteX35" fmla="*/ 9429057 w 12192417"/>
              <a:gd name="connsiteY35" fmla="*/ 395849 h 5095933"/>
              <a:gd name="connsiteX36" fmla="*/ 9700932 w 12192417"/>
              <a:gd name="connsiteY36" fmla="*/ 370626 h 5095933"/>
              <a:gd name="connsiteX37" fmla="*/ 9977683 w 12192417"/>
              <a:gd name="connsiteY37" fmla="*/ 341551 h 5095933"/>
              <a:gd name="connsiteX38" fmla="*/ 10255654 w 12192417"/>
              <a:gd name="connsiteY38" fmla="*/ 309673 h 5095933"/>
              <a:gd name="connsiteX39" fmla="*/ 10529967 w 12192417"/>
              <a:gd name="connsiteY39" fmla="*/ 276043 h 5095933"/>
              <a:gd name="connsiteX40" fmla="*/ 10807938 w 12192417"/>
              <a:gd name="connsiteY40" fmla="*/ 236809 h 5095933"/>
              <a:gd name="connsiteX41" fmla="*/ 11084689 w 12192417"/>
              <a:gd name="connsiteY41" fmla="*/ 194772 h 5095933"/>
              <a:gd name="connsiteX42" fmla="*/ 11362660 w 12192417"/>
              <a:gd name="connsiteY42" fmla="*/ 153085 h 5095933"/>
              <a:gd name="connsiteX43" fmla="*/ 11639411 w 12192417"/>
              <a:gd name="connsiteY43" fmla="*/ 104392 h 5095933"/>
              <a:gd name="connsiteX44" fmla="*/ 11914944 w 12192417"/>
              <a:gd name="connsiteY44" fmla="*/ 54648 h 5095933"/>
              <a:gd name="connsiteX45" fmla="*/ 12191695 w 12192417"/>
              <a:gd name="connsiteY45" fmla="*/ 2452 h 5095933"/>
              <a:gd name="connsiteX46" fmla="*/ 12191695 w 12192417"/>
              <a:gd name="connsiteY46" fmla="*/ 2162231 h 5095933"/>
              <a:gd name="connsiteX47" fmla="*/ 12192417 w 12192417"/>
              <a:gd name="connsiteY47" fmla="*/ 2162231 h 5095933"/>
              <a:gd name="connsiteX48" fmla="*/ 12192417 w 12192417"/>
              <a:gd name="connsiteY48" fmla="*/ 5095933 h 5095933"/>
              <a:gd name="connsiteX49" fmla="*/ 0 w 12192417"/>
              <a:gd name="connsiteY49" fmla="*/ 5095933 h 5095933"/>
              <a:gd name="connsiteX50" fmla="*/ 0 w 12192417"/>
              <a:gd name="connsiteY50" fmla="*/ 2791958 h 5095933"/>
              <a:gd name="connsiteX51" fmla="*/ 0 w 12192417"/>
              <a:gd name="connsiteY51" fmla="*/ 2162231 h 50959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12192417" h="5095933">
                <a:moveTo>
                  <a:pt x="0" y="0"/>
                </a:moveTo>
                <a:lnTo>
                  <a:pt x="71931" y="12261"/>
                </a:lnTo>
                <a:lnTo>
                  <a:pt x="282848" y="48343"/>
                </a:lnTo>
                <a:lnTo>
                  <a:pt x="436463" y="73565"/>
                </a:lnTo>
                <a:lnTo>
                  <a:pt x="619338" y="100188"/>
                </a:lnTo>
                <a:lnTo>
                  <a:pt x="836350" y="132066"/>
                </a:lnTo>
                <a:lnTo>
                  <a:pt x="1076527" y="165696"/>
                </a:lnTo>
                <a:lnTo>
                  <a:pt x="1347183" y="201077"/>
                </a:lnTo>
                <a:lnTo>
                  <a:pt x="1642222" y="238560"/>
                </a:lnTo>
                <a:lnTo>
                  <a:pt x="1962863" y="276043"/>
                </a:lnTo>
                <a:lnTo>
                  <a:pt x="2304231" y="314227"/>
                </a:lnTo>
                <a:lnTo>
                  <a:pt x="2672420" y="349608"/>
                </a:lnTo>
                <a:lnTo>
                  <a:pt x="3057677" y="383588"/>
                </a:lnTo>
                <a:lnTo>
                  <a:pt x="3464880" y="414415"/>
                </a:lnTo>
                <a:lnTo>
                  <a:pt x="3889151" y="443841"/>
                </a:lnTo>
                <a:lnTo>
                  <a:pt x="4331709" y="471515"/>
                </a:lnTo>
                <a:lnTo>
                  <a:pt x="4558475" y="481324"/>
                </a:lnTo>
                <a:lnTo>
                  <a:pt x="4790117" y="492183"/>
                </a:lnTo>
                <a:lnTo>
                  <a:pt x="5025417" y="502342"/>
                </a:lnTo>
                <a:lnTo>
                  <a:pt x="5261936" y="508998"/>
                </a:lnTo>
                <a:lnTo>
                  <a:pt x="5503331" y="514953"/>
                </a:lnTo>
                <a:lnTo>
                  <a:pt x="5747166" y="521259"/>
                </a:lnTo>
                <a:lnTo>
                  <a:pt x="5995876" y="525463"/>
                </a:lnTo>
                <a:lnTo>
                  <a:pt x="6247025" y="525463"/>
                </a:lnTo>
                <a:lnTo>
                  <a:pt x="6500612" y="527565"/>
                </a:lnTo>
                <a:lnTo>
                  <a:pt x="6756638" y="525463"/>
                </a:lnTo>
                <a:lnTo>
                  <a:pt x="7016321" y="521259"/>
                </a:lnTo>
                <a:lnTo>
                  <a:pt x="7276004" y="517406"/>
                </a:lnTo>
                <a:lnTo>
                  <a:pt x="7539344" y="508998"/>
                </a:lnTo>
                <a:lnTo>
                  <a:pt x="7805123" y="500241"/>
                </a:lnTo>
                <a:lnTo>
                  <a:pt x="8070902" y="490082"/>
                </a:lnTo>
                <a:lnTo>
                  <a:pt x="8339120" y="475719"/>
                </a:lnTo>
                <a:lnTo>
                  <a:pt x="8609775" y="458554"/>
                </a:lnTo>
                <a:lnTo>
                  <a:pt x="8881650" y="442089"/>
                </a:lnTo>
                <a:lnTo>
                  <a:pt x="9153525" y="421071"/>
                </a:lnTo>
                <a:lnTo>
                  <a:pt x="9429057" y="395849"/>
                </a:lnTo>
                <a:lnTo>
                  <a:pt x="9700932" y="370626"/>
                </a:lnTo>
                <a:lnTo>
                  <a:pt x="9977683" y="341551"/>
                </a:lnTo>
                <a:lnTo>
                  <a:pt x="10255654" y="309673"/>
                </a:lnTo>
                <a:lnTo>
                  <a:pt x="10529967" y="276043"/>
                </a:lnTo>
                <a:lnTo>
                  <a:pt x="10807938" y="236809"/>
                </a:lnTo>
                <a:lnTo>
                  <a:pt x="11084689" y="194772"/>
                </a:lnTo>
                <a:lnTo>
                  <a:pt x="11362660" y="153085"/>
                </a:lnTo>
                <a:lnTo>
                  <a:pt x="11639411" y="104392"/>
                </a:lnTo>
                <a:lnTo>
                  <a:pt x="11914944" y="54648"/>
                </a:lnTo>
                <a:lnTo>
                  <a:pt x="12191695" y="2452"/>
                </a:lnTo>
                <a:lnTo>
                  <a:pt x="12191695" y="2162231"/>
                </a:lnTo>
                <a:lnTo>
                  <a:pt x="12192417" y="2162231"/>
                </a:lnTo>
                <a:lnTo>
                  <a:pt x="12192417" y="5095933"/>
                </a:lnTo>
                <a:lnTo>
                  <a:pt x="0" y="5095933"/>
                </a:lnTo>
                <a:lnTo>
                  <a:pt x="0" y="2791958"/>
                </a:lnTo>
                <a:lnTo>
                  <a:pt x="0" y="2162231"/>
                </a:lnTo>
                <a:close/>
              </a:path>
            </a:pathLst>
          </a:custGeom>
          <a:ln>
            <a:noFill/>
          </a:ln>
        </p:spPr>
      </p:sp>
      <p:sp>
        <p:nvSpPr>
          <p:cNvPr id="2" name="Title 1"/>
          <p:cNvSpPr>
            <a:spLocks noGrp="1"/>
          </p:cNvSpPr>
          <p:nvPr>
            <p:ph type="title"/>
          </p:nvPr>
        </p:nvSpPr>
        <p:spPr>
          <a:xfrm>
            <a:off x="960983" y="498143"/>
            <a:ext cx="10269613" cy="1278902"/>
          </a:xfrm>
        </p:spPr>
        <p:txBody>
          <a:bodyPr>
            <a:normAutofit/>
          </a:bodyPr>
          <a:lstStyle/>
          <a:p>
            <a:r>
              <a:rPr lang="en-CA" b="1">
                <a:solidFill>
                  <a:schemeClr val="bg1"/>
                </a:solidFill>
              </a:rPr>
              <a:t>DEFINE CLEAR NEXT STEPS</a:t>
            </a:r>
            <a:endParaRPr lang="en-US">
              <a:solidFill>
                <a:schemeClr val="bg1"/>
              </a:solidFill>
            </a:endParaRPr>
          </a:p>
        </p:txBody>
      </p:sp>
      <p:pic>
        <p:nvPicPr>
          <p:cNvPr id="6" name="Graphic 5" descr="Marketing">
            <a:extLst>
              <a:ext uri="{FF2B5EF4-FFF2-40B4-BE49-F238E27FC236}">
                <a16:creationId xmlns:a16="http://schemas.microsoft.com/office/drawing/2014/main" id="{B42EA1DE-33A0-477A-A399-8C2B178CB95B}"/>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212463" y="2989536"/>
            <a:ext cx="2603386" cy="2603386"/>
          </a:xfrm>
          <a:prstGeom prst="rect">
            <a:avLst/>
          </a:prstGeom>
          <a:effectLst/>
        </p:spPr>
      </p:pic>
      <p:sp>
        <p:nvSpPr>
          <p:cNvPr id="3" name="Content Placeholder 2"/>
          <p:cNvSpPr>
            <a:spLocks noGrp="1"/>
          </p:cNvSpPr>
          <p:nvPr>
            <p:ph idx="1"/>
          </p:nvPr>
        </p:nvSpPr>
        <p:spPr>
          <a:xfrm>
            <a:off x="4389062" y="2684235"/>
            <a:ext cx="6841534" cy="3535590"/>
          </a:xfrm>
        </p:spPr>
        <p:txBody>
          <a:bodyPr>
            <a:normAutofit fontScale="92500" lnSpcReduction="10000"/>
          </a:bodyPr>
          <a:lstStyle/>
          <a:p>
            <a:pPr marL="0" indent="0">
              <a:lnSpc>
                <a:spcPct val="90000"/>
              </a:lnSpc>
              <a:spcBef>
                <a:spcPts val="0"/>
              </a:spcBef>
              <a:spcAft>
                <a:spcPts val="600"/>
              </a:spcAft>
              <a:buNone/>
            </a:pPr>
            <a:r>
              <a:rPr lang="en-US" sz="2400" dirty="0"/>
              <a:t>Ask them at the end of any meeting or call to put a date in the calendar when you can reconnect. </a:t>
            </a:r>
            <a:r>
              <a:rPr lang="en-US" sz="2400" u="sng" dirty="0"/>
              <a:t>Don’t</a:t>
            </a:r>
            <a:r>
              <a:rPr lang="en-US" sz="2400" dirty="0"/>
              <a:t> let them off with an excuse that they’ll get back to you after they’ve mulled it over or discussed it with their team. </a:t>
            </a:r>
          </a:p>
          <a:p>
            <a:pPr marL="0" indent="0">
              <a:lnSpc>
                <a:spcPct val="90000"/>
              </a:lnSpc>
              <a:spcBef>
                <a:spcPts val="0"/>
              </a:spcBef>
              <a:spcAft>
                <a:spcPts val="600"/>
              </a:spcAft>
              <a:buNone/>
            </a:pPr>
            <a:endParaRPr lang="en-US" sz="2400" dirty="0"/>
          </a:p>
          <a:p>
            <a:pPr marL="0" indent="0">
              <a:lnSpc>
                <a:spcPct val="90000"/>
              </a:lnSpc>
              <a:spcBef>
                <a:spcPts val="0"/>
              </a:spcBef>
              <a:spcAft>
                <a:spcPts val="600"/>
              </a:spcAft>
              <a:buNone/>
            </a:pPr>
            <a:r>
              <a:rPr lang="en-US" sz="2400" dirty="0"/>
              <a:t>Say something like, “I know how busy you are, so let’s put a date in the calendar now when we can continue this conversation after you’ve had a chance to think it over.” Most people will find it difficult to say no when you pose something so politely and reasonably.</a:t>
            </a:r>
          </a:p>
        </p:txBody>
      </p:sp>
      <p:sp>
        <p:nvSpPr>
          <p:cNvPr id="5" name="Slide Number Placeholder 4"/>
          <p:cNvSpPr>
            <a:spLocks noGrp="1"/>
          </p:cNvSpPr>
          <p:nvPr>
            <p:ph type="sldNum" sz="quarter" idx="12"/>
          </p:nvPr>
        </p:nvSpPr>
        <p:spPr>
          <a:xfrm>
            <a:off x="8610600" y="6356350"/>
            <a:ext cx="2743200" cy="365125"/>
          </a:xfrm>
        </p:spPr>
        <p:txBody>
          <a:bodyPr>
            <a:normAutofit/>
          </a:bodyPr>
          <a:lstStyle/>
          <a:p>
            <a:pPr defTabSz="457200">
              <a:spcAft>
                <a:spcPts val="600"/>
              </a:spcAft>
            </a:pPr>
            <a:fld id="{334C5153-70F3-9C47-B2BA-087581A486FC}" type="slidenum">
              <a:rPr lang="en-US" sz="1200">
                <a:solidFill>
                  <a:prstClr val="black">
                    <a:tint val="75000"/>
                  </a:prstClr>
                </a:solidFill>
              </a:rPr>
              <a:pPr defTabSz="457200">
                <a:spcAft>
                  <a:spcPts val="600"/>
                </a:spcAft>
              </a:pPr>
              <a:t>13</a:t>
            </a:fld>
            <a:endParaRPr lang="en-US" sz="1200">
              <a:solidFill>
                <a:prstClr val="black">
                  <a:tint val="75000"/>
                </a:prstClr>
              </a:solidFill>
            </a:endParaRPr>
          </a:p>
        </p:txBody>
      </p:sp>
    </p:spTree>
    <p:extLst>
      <p:ext uri="{BB962C8B-B14F-4D97-AF65-F5344CB8AC3E}">
        <p14:creationId xmlns:p14="http://schemas.microsoft.com/office/powerpoint/2010/main" val="114108903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136428" y="627564"/>
            <a:ext cx="7474172" cy="1325563"/>
          </a:xfrm>
        </p:spPr>
        <p:txBody>
          <a:bodyPr>
            <a:normAutofit/>
          </a:bodyPr>
          <a:lstStyle/>
          <a:p>
            <a:r>
              <a:rPr lang="en-CA" b="1"/>
              <a:t>ACTIVITY</a:t>
            </a:r>
            <a:endParaRPr lang="en-US"/>
          </a:p>
        </p:txBody>
      </p:sp>
      <p:sp>
        <p:nvSpPr>
          <p:cNvPr id="3" name="Content Placeholder 2"/>
          <p:cNvSpPr>
            <a:spLocks noGrp="1"/>
          </p:cNvSpPr>
          <p:nvPr>
            <p:ph idx="1"/>
          </p:nvPr>
        </p:nvSpPr>
        <p:spPr>
          <a:xfrm>
            <a:off x="1136429" y="2278173"/>
            <a:ext cx="6467867" cy="3450613"/>
          </a:xfrm>
        </p:spPr>
        <p:txBody>
          <a:bodyPr anchor="ctr">
            <a:normAutofit/>
          </a:bodyPr>
          <a:lstStyle/>
          <a:p>
            <a:pPr marL="0" indent="0">
              <a:spcBef>
                <a:spcPts val="0"/>
              </a:spcBef>
              <a:spcAft>
                <a:spcPts val="600"/>
              </a:spcAft>
              <a:buNone/>
            </a:pPr>
            <a:r>
              <a:rPr lang="en-US" sz="2800" b="1" dirty="0"/>
              <a:t>Have you overlooked a reason to follow-up?</a:t>
            </a:r>
          </a:p>
          <a:p>
            <a:pPr marL="0" indent="0">
              <a:spcBef>
                <a:spcPts val="0"/>
              </a:spcBef>
              <a:spcAft>
                <a:spcPts val="600"/>
              </a:spcAft>
              <a:buNone/>
            </a:pPr>
            <a:endParaRPr lang="en-US" sz="2800" b="1" dirty="0"/>
          </a:p>
          <a:p>
            <a:pPr marL="0" indent="0">
              <a:spcBef>
                <a:spcPts val="0"/>
              </a:spcBef>
              <a:spcAft>
                <a:spcPts val="600"/>
              </a:spcAft>
              <a:buNone/>
            </a:pPr>
            <a:r>
              <a:rPr lang="en-US" sz="2800" b="1" dirty="0"/>
              <a:t>With a partner, brainstorm how can you involve one of the reasons above in a follow-up with one of your prospects!</a:t>
            </a:r>
          </a:p>
        </p:txBody>
      </p:sp>
      <p:sp>
        <p:nvSpPr>
          <p:cNvPr id="40" name="Rectangle 39">
            <a:extLst>
              <a:ext uri="{FF2B5EF4-FFF2-40B4-BE49-F238E27FC236}">
                <a16:creationId xmlns:a16="http://schemas.microsoft.com/office/drawing/2014/main" id="{59A309A7-1751-4ABE-A3C1-EEC40366AD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088880" y="0"/>
            <a:ext cx="210312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Oval 41">
            <a:extLst>
              <a:ext uri="{FF2B5EF4-FFF2-40B4-BE49-F238E27FC236}">
                <a16:creationId xmlns:a16="http://schemas.microsoft.com/office/drawing/2014/main" id="{967D8EB6-EAE1-4F9C-B398-83321E2872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915400" y="2358913"/>
            <a:ext cx="2140172" cy="2140172"/>
          </a:xfrm>
          <a:prstGeom prst="ellipse">
            <a:avLst/>
          </a:prstGeom>
          <a:solidFill>
            <a:srgbClr val="FFFFFF"/>
          </a:solidFill>
          <a:ln w="222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1" name="Graphic 10" descr="Envelope">
            <a:extLst>
              <a:ext uri="{FF2B5EF4-FFF2-40B4-BE49-F238E27FC236}">
                <a16:creationId xmlns:a16="http://schemas.microsoft.com/office/drawing/2014/main" id="{96A8BF75-471C-40BA-8B5E-18AB643CA3C0}"/>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9413987" y="2857501"/>
            <a:ext cx="1142998" cy="1142998"/>
          </a:xfrm>
          <a:prstGeom prst="rect">
            <a:avLst/>
          </a:prstGeom>
        </p:spPr>
      </p:pic>
      <p:sp>
        <p:nvSpPr>
          <p:cNvPr id="5" name="Slide Number Placeholder 4"/>
          <p:cNvSpPr>
            <a:spLocks noGrp="1"/>
          </p:cNvSpPr>
          <p:nvPr>
            <p:ph type="sldNum" sz="quarter" idx="12"/>
          </p:nvPr>
        </p:nvSpPr>
        <p:spPr>
          <a:xfrm>
            <a:off x="10341428" y="6356350"/>
            <a:ext cx="1012371" cy="365125"/>
          </a:xfrm>
        </p:spPr>
        <p:txBody>
          <a:bodyPr>
            <a:normAutofit/>
          </a:bodyPr>
          <a:lstStyle/>
          <a:p>
            <a:pPr defTabSz="457200">
              <a:spcAft>
                <a:spcPts val="600"/>
              </a:spcAft>
            </a:pPr>
            <a:fld id="{334C5153-70F3-9C47-B2BA-087581A486FC}" type="slidenum">
              <a:rPr lang="en-US">
                <a:solidFill>
                  <a:srgbClr val="FFFFFF"/>
                </a:solidFill>
              </a:rPr>
              <a:pPr defTabSz="457200">
                <a:spcAft>
                  <a:spcPts val="600"/>
                </a:spcAft>
              </a:pPr>
              <a:t>14</a:t>
            </a:fld>
            <a:endParaRPr lang="en-US">
              <a:solidFill>
                <a:srgbClr val="FFFFFF"/>
              </a:solidFill>
            </a:endParaRPr>
          </a:p>
        </p:txBody>
      </p:sp>
    </p:spTree>
    <p:extLst>
      <p:ext uri="{BB962C8B-B14F-4D97-AF65-F5344CB8AC3E}">
        <p14:creationId xmlns:p14="http://schemas.microsoft.com/office/powerpoint/2010/main" val="11627812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796001" y="885821"/>
            <a:ext cx="10363200" cy="783667"/>
          </a:xfrm>
        </p:spPr>
        <p:txBody>
          <a:bodyPr/>
          <a:lstStyle/>
          <a:p>
            <a:r>
              <a:rPr lang="en-US" b="1" dirty="0"/>
              <a:t>ADDITIONAL RESOURCES FROM CPSA</a:t>
            </a:r>
          </a:p>
        </p:txBody>
      </p:sp>
      <p:sp>
        <p:nvSpPr>
          <p:cNvPr id="5" name="Text Placeholder 2">
            <a:extLst>
              <a:ext uri="{FF2B5EF4-FFF2-40B4-BE49-F238E27FC236}">
                <a16:creationId xmlns:a16="http://schemas.microsoft.com/office/drawing/2014/main" id="{82E9545E-F244-4E2D-BF75-A3978A4775ED}"/>
              </a:ext>
            </a:extLst>
          </p:cNvPr>
          <p:cNvSpPr txBox="1">
            <a:spLocks/>
          </p:cNvSpPr>
          <p:nvPr/>
        </p:nvSpPr>
        <p:spPr>
          <a:xfrm>
            <a:off x="796001" y="2500310"/>
            <a:ext cx="10363200" cy="3098793"/>
          </a:xfrm>
          <a:prstGeom prst="rect">
            <a:avLst/>
          </a:prstGeom>
        </p:spPr>
        <p:txBody>
          <a:bodyPr vert="horz" lIns="91440" tIns="45720" rIns="91440" bIns="45720" rtlCol="0" anchor="b">
            <a:noAutofit/>
          </a:bodyPr>
          <a:lstStyle>
            <a:lvl1pPr marL="0" indent="0" algn="ctr" defTabSz="457200" rtl="0" eaLnBrk="1" latinLnBrk="0" hangingPunct="1">
              <a:lnSpc>
                <a:spcPts val="4000"/>
              </a:lnSpc>
              <a:spcBef>
                <a:spcPts val="0"/>
              </a:spcBef>
              <a:buFont typeface="Arial"/>
              <a:buNone/>
              <a:defRPr sz="3400" b="0" i="0" kern="1200" cap="all" spc="100">
                <a:solidFill>
                  <a:schemeClr val="bg1"/>
                </a:solidFill>
                <a:latin typeface="Century Gothic"/>
                <a:ea typeface="+mn-ea"/>
                <a:cs typeface="Corbel"/>
              </a:defRPr>
            </a:lvl1pPr>
            <a:lvl2pPr marL="457200" indent="0" algn="l" defTabSz="457200" rtl="0" eaLnBrk="1" latinLnBrk="0" hangingPunct="1">
              <a:spcBef>
                <a:spcPts val="700"/>
              </a:spcBef>
              <a:buFont typeface="Arial"/>
              <a:buNone/>
              <a:defRPr sz="1800" kern="1200" spc="0">
                <a:solidFill>
                  <a:schemeClr val="tx1">
                    <a:tint val="75000"/>
                  </a:schemeClr>
                </a:solidFill>
                <a:latin typeface="Century Gothic"/>
                <a:ea typeface="+mn-ea"/>
                <a:cs typeface="Corbel"/>
              </a:defRPr>
            </a:lvl2pPr>
            <a:lvl3pPr marL="914400" indent="0" algn="l" defTabSz="457200" rtl="0" eaLnBrk="1" latinLnBrk="0" hangingPunct="1">
              <a:spcBef>
                <a:spcPts val="700"/>
              </a:spcBef>
              <a:buFont typeface="Arial"/>
              <a:buNone/>
              <a:defRPr sz="1600" kern="1200" spc="0">
                <a:solidFill>
                  <a:schemeClr val="tx1">
                    <a:tint val="75000"/>
                  </a:schemeClr>
                </a:solidFill>
                <a:latin typeface="Century Gothic"/>
                <a:ea typeface="+mn-ea"/>
                <a:cs typeface="Corbel"/>
              </a:defRPr>
            </a:lvl3pPr>
            <a:lvl4pPr marL="1371600" indent="0" algn="l" defTabSz="457200" rtl="0" eaLnBrk="1" latinLnBrk="0" hangingPunct="1">
              <a:spcBef>
                <a:spcPts val="700"/>
              </a:spcBef>
              <a:buFont typeface="Arial"/>
              <a:buNone/>
              <a:defRPr sz="1400" kern="1200" spc="0">
                <a:solidFill>
                  <a:schemeClr val="tx1">
                    <a:tint val="75000"/>
                  </a:schemeClr>
                </a:solidFill>
                <a:latin typeface="Century Gothic"/>
                <a:ea typeface="+mn-ea"/>
                <a:cs typeface="Corbel"/>
              </a:defRPr>
            </a:lvl4pPr>
            <a:lvl5pPr marL="1828800" indent="0" algn="l" defTabSz="457200" rtl="0" eaLnBrk="1" latinLnBrk="0" hangingPunct="1">
              <a:spcBef>
                <a:spcPts val="700"/>
              </a:spcBef>
              <a:buFont typeface="Arial"/>
              <a:buNone/>
              <a:defRPr sz="1400" kern="1200" spc="0">
                <a:solidFill>
                  <a:schemeClr val="tx1">
                    <a:tint val="75000"/>
                  </a:schemeClr>
                </a:solidFill>
                <a:latin typeface="Century Gothic"/>
                <a:ea typeface="+mn-ea"/>
                <a:cs typeface="Corbel"/>
              </a:defRPr>
            </a:lvl5pPr>
            <a:lvl6pPr marL="2286000" indent="0" algn="l" defTabSz="457200" rtl="0" eaLnBrk="1" latinLnBrk="0" hangingPunct="1">
              <a:spcBef>
                <a:spcPct val="20000"/>
              </a:spcBef>
              <a:buFont typeface="Arial"/>
              <a:buNone/>
              <a:defRPr sz="1400" kern="1200">
                <a:solidFill>
                  <a:schemeClr val="tx1">
                    <a:tint val="75000"/>
                  </a:schemeClr>
                </a:solidFill>
                <a:latin typeface="+mn-lt"/>
                <a:ea typeface="+mn-ea"/>
                <a:cs typeface="+mn-cs"/>
              </a:defRPr>
            </a:lvl6pPr>
            <a:lvl7pPr marL="2743200" indent="0" algn="l" defTabSz="457200" rtl="0" eaLnBrk="1" latinLnBrk="0" hangingPunct="1">
              <a:spcBef>
                <a:spcPct val="20000"/>
              </a:spcBef>
              <a:buFont typeface="Arial"/>
              <a:buNone/>
              <a:defRPr sz="1400" kern="1200">
                <a:solidFill>
                  <a:schemeClr val="tx1">
                    <a:tint val="75000"/>
                  </a:schemeClr>
                </a:solidFill>
                <a:latin typeface="+mn-lt"/>
                <a:ea typeface="+mn-ea"/>
                <a:cs typeface="+mn-cs"/>
              </a:defRPr>
            </a:lvl7pPr>
            <a:lvl8pPr marL="3200400" indent="0" algn="l" defTabSz="457200" rtl="0" eaLnBrk="1" latinLnBrk="0" hangingPunct="1">
              <a:spcBef>
                <a:spcPct val="20000"/>
              </a:spcBef>
              <a:buFont typeface="Arial"/>
              <a:buNone/>
              <a:defRPr sz="1400" kern="1200">
                <a:solidFill>
                  <a:schemeClr val="tx1">
                    <a:tint val="75000"/>
                  </a:schemeClr>
                </a:solidFill>
                <a:latin typeface="+mn-lt"/>
                <a:ea typeface="+mn-ea"/>
                <a:cs typeface="+mn-cs"/>
              </a:defRPr>
            </a:lvl8pPr>
            <a:lvl9pPr marL="3657600" indent="0" algn="l" defTabSz="457200" rtl="0" eaLnBrk="1" latinLnBrk="0" hangingPunct="1">
              <a:spcBef>
                <a:spcPct val="20000"/>
              </a:spcBef>
              <a:buFont typeface="Arial"/>
              <a:buNone/>
              <a:defRPr sz="1400" kern="1200">
                <a:solidFill>
                  <a:schemeClr val="tx1">
                    <a:tint val="75000"/>
                  </a:schemeClr>
                </a:solidFill>
                <a:latin typeface="+mn-lt"/>
                <a:ea typeface="+mn-ea"/>
                <a:cs typeface="+mn-cs"/>
              </a:defRPr>
            </a:lvl9pPr>
          </a:lstStyle>
          <a:p>
            <a:pPr marL="342900" indent="-342900" algn="l">
              <a:buFont typeface="Arial" panose="020B0604020202020204" pitchFamily="34" charset="0"/>
              <a:buChar char="•"/>
            </a:pPr>
            <a:r>
              <a:rPr lang="en-US" sz="2000" b="1" i="1" cap="none" dirty="0">
                <a:hlinkClick r:id="rId3">
                  <a:extLst>
                    <a:ext uri="{A12FA001-AC4F-418D-AE19-62706E023703}">
                      <ahyp:hlinkClr xmlns:ahyp="http://schemas.microsoft.com/office/drawing/2018/hyperlinkcolor" val="tx"/>
                    </a:ext>
                  </a:extLst>
                </a:hlinkClick>
              </a:rPr>
              <a:t>TEMPLATES</a:t>
            </a:r>
            <a:r>
              <a:rPr lang="en-US" sz="2000" i="1" cap="none" dirty="0"/>
              <a:t> – CPSA is constantly building and upgrading our catalog of templates to make your job easier!</a:t>
            </a:r>
          </a:p>
          <a:p>
            <a:pPr marL="342900" indent="-342900" algn="l">
              <a:buFont typeface="Arial" panose="020B0604020202020204" pitchFamily="34" charset="0"/>
              <a:buChar char="•"/>
            </a:pPr>
            <a:r>
              <a:rPr lang="en-US" sz="2000" b="1" i="1" cap="none" dirty="0">
                <a:hlinkClick r:id="rId4">
                  <a:extLst>
                    <a:ext uri="{A12FA001-AC4F-418D-AE19-62706E023703}">
                      <ahyp:hlinkClr xmlns:ahyp="http://schemas.microsoft.com/office/drawing/2018/hyperlinkcolor" val="tx"/>
                    </a:ext>
                  </a:extLst>
                </a:hlinkClick>
              </a:rPr>
              <a:t>WEBINARS</a:t>
            </a:r>
            <a:r>
              <a:rPr lang="en-US" sz="2000" b="1" i="1" cap="none" dirty="0"/>
              <a:t> </a:t>
            </a:r>
            <a:r>
              <a:rPr lang="en-US" sz="2000" i="1" cap="none" dirty="0"/>
              <a:t>- Our “virtual” training sessions led by industry experts, at your convenience.</a:t>
            </a:r>
          </a:p>
          <a:p>
            <a:pPr marL="342900" indent="-342900" algn="l">
              <a:buFont typeface="Arial" panose="020B0604020202020204" pitchFamily="34" charset="0"/>
              <a:buChar char="•"/>
            </a:pPr>
            <a:r>
              <a:rPr lang="en-US" sz="2000" b="1" i="1" cap="none" dirty="0">
                <a:hlinkClick r:id="rId5">
                  <a:extLst>
                    <a:ext uri="{A12FA001-AC4F-418D-AE19-62706E023703}">
                      <ahyp:hlinkClr xmlns:ahyp="http://schemas.microsoft.com/office/drawing/2018/hyperlinkcolor" val="tx"/>
                    </a:ext>
                  </a:extLst>
                </a:hlinkClick>
              </a:rPr>
              <a:t>PODCASTS</a:t>
            </a:r>
            <a:r>
              <a:rPr lang="en-US" sz="2000" b="1" i="1" cap="none" dirty="0"/>
              <a:t> </a:t>
            </a:r>
            <a:r>
              <a:rPr lang="en-US" sz="2000" i="1" cap="none" dirty="0"/>
              <a:t>- Take the sales experts wherever you go!</a:t>
            </a:r>
          </a:p>
          <a:p>
            <a:pPr marL="342900" indent="-342900" algn="l">
              <a:buFont typeface="Arial" panose="020B0604020202020204" pitchFamily="34" charset="0"/>
              <a:buChar char="•"/>
            </a:pPr>
            <a:r>
              <a:rPr lang="en-US" sz="2000" b="1" i="1" cap="none" dirty="0">
                <a:hlinkClick r:id="rId6">
                  <a:extLst>
                    <a:ext uri="{A12FA001-AC4F-418D-AE19-62706E023703}">
                      <ahyp:hlinkClr xmlns:ahyp="http://schemas.microsoft.com/office/drawing/2018/hyperlinkcolor" val="tx"/>
                    </a:ext>
                  </a:extLst>
                </a:hlinkClick>
              </a:rPr>
              <a:t>LEARNING HUB </a:t>
            </a:r>
            <a:r>
              <a:rPr lang="en-US" sz="2000" i="1" cap="none" dirty="0"/>
              <a:t>- Check out the latest sales articles, white papers, and </a:t>
            </a:r>
            <a:r>
              <a:rPr lang="en-US" sz="2000" i="1" cap="none" dirty="0" err="1"/>
              <a:t>ebooks</a:t>
            </a:r>
            <a:endParaRPr lang="en-US" sz="2000" dirty="0"/>
          </a:p>
        </p:txBody>
      </p:sp>
      <p:sp>
        <p:nvSpPr>
          <p:cNvPr id="6" name="Slide Number Placeholder 3">
            <a:extLst>
              <a:ext uri="{FF2B5EF4-FFF2-40B4-BE49-F238E27FC236}">
                <a16:creationId xmlns:a16="http://schemas.microsoft.com/office/drawing/2014/main" id="{3143199F-5699-43D2-9D47-E8F5C1795FC9}"/>
              </a:ext>
            </a:extLst>
          </p:cNvPr>
          <p:cNvSpPr>
            <a:spLocks noGrp="1"/>
          </p:cNvSpPr>
          <p:nvPr>
            <p:ph type="sldNum" sz="quarter" idx="12"/>
          </p:nvPr>
        </p:nvSpPr>
        <p:spPr>
          <a:xfrm>
            <a:off x="327428" y="6356352"/>
            <a:ext cx="609600" cy="365125"/>
          </a:xfrm>
        </p:spPr>
        <p:txBody>
          <a:bodyPr/>
          <a:lstStyle/>
          <a:p>
            <a:pPr defTabSz="457200"/>
            <a:fld id="{334C5153-70F3-9C47-B2BA-087581A486FC}" type="slidenum">
              <a:rPr lang="en-US">
                <a:solidFill>
                  <a:prstClr val="white"/>
                </a:solidFill>
              </a:rPr>
              <a:pPr defTabSz="457200"/>
              <a:t>15</a:t>
            </a:fld>
            <a:endParaRPr lang="en-US">
              <a:solidFill>
                <a:prstClr val="white"/>
              </a:solidFill>
            </a:endParaRPr>
          </a:p>
        </p:txBody>
      </p:sp>
    </p:spTree>
    <p:extLst>
      <p:ext uri="{BB962C8B-B14F-4D97-AF65-F5344CB8AC3E}">
        <p14:creationId xmlns:p14="http://schemas.microsoft.com/office/powerpoint/2010/main" val="193009621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963084" y="2012649"/>
            <a:ext cx="10363200" cy="1500187"/>
          </a:xfrm>
        </p:spPr>
        <p:txBody>
          <a:bodyPr/>
          <a:lstStyle/>
          <a:p>
            <a:r>
              <a:rPr lang="en-US" b="1" dirty="0"/>
              <a:t>GO TEAM GO!</a:t>
            </a:r>
          </a:p>
        </p:txBody>
      </p:sp>
      <p:sp>
        <p:nvSpPr>
          <p:cNvPr id="4" name="Slide Number Placeholder 3"/>
          <p:cNvSpPr>
            <a:spLocks noGrp="1"/>
          </p:cNvSpPr>
          <p:nvPr>
            <p:ph type="sldNum" sz="quarter" idx="12"/>
          </p:nvPr>
        </p:nvSpPr>
        <p:spPr/>
        <p:txBody>
          <a:bodyPr/>
          <a:lstStyle/>
          <a:p>
            <a:pPr defTabSz="457200"/>
            <a:fld id="{334C5153-70F3-9C47-B2BA-087581A486FC}" type="slidenum">
              <a:rPr lang="en-US">
                <a:solidFill>
                  <a:prstClr val="white"/>
                </a:solidFill>
              </a:rPr>
              <a:pPr defTabSz="457200"/>
              <a:t>16</a:t>
            </a:fld>
            <a:endParaRPr lang="en-US">
              <a:solidFill>
                <a:prstClr val="white"/>
              </a:solidFill>
            </a:endParaRPr>
          </a:p>
        </p:txBody>
      </p:sp>
    </p:spTree>
    <p:extLst>
      <p:ext uri="{BB962C8B-B14F-4D97-AF65-F5344CB8AC3E}">
        <p14:creationId xmlns:p14="http://schemas.microsoft.com/office/powerpoint/2010/main" val="9573050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71514" y="402213"/>
            <a:ext cx="10363200" cy="607721"/>
          </a:xfrm>
        </p:spPr>
        <p:txBody>
          <a:bodyPr/>
          <a:lstStyle/>
          <a:p>
            <a:pPr algn="l"/>
            <a:r>
              <a:rPr lang="en-US" sz="4400" b="1" dirty="0"/>
              <a:t>Pre-learning:</a:t>
            </a:r>
            <a:endParaRPr lang="en-US" sz="4400" b="1" i="1" dirty="0"/>
          </a:p>
        </p:txBody>
      </p:sp>
      <p:sp>
        <p:nvSpPr>
          <p:cNvPr id="4" name="Slide Number Placeholder 3"/>
          <p:cNvSpPr>
            <a:spLocks noGrp="1"/>
          </p:cNvSpPr>
          <p:nvPr>
            <p:ph type="sldNum" sz="quarter" idx="12"/>
          </p:nvPr>
        </p:nvSpPr>
        <p:spPr/>
        <p:txBody>
          <a:bodyPr/>
          <a:lstStyle/>
          <a:p>
            <a:pPr defTabSz="457200"/>
            <a:fld id="{334C5153-70F3-9C47-B2BA-087581A486FC}" type="slidenum">
              <a:rPr lang="en-US">
                <a:solidFill>
                  <a:prstClr val="white"/>
                </a:solidFill>
              </a:rPr>
              <a:pPr defTabSz="457200"/>
              <a:t>2</a:t>
            </a:fld>
            <a:endParaRPr lang="en-US">
              <a:solidFill>
                <a:prstClr val="white"/>
              </a:solidFill>
            </a:endParaRPr>
          </a:p>
        </p:txBody>
      </p:sp>
      <p:sp>
        <p:nvSpPr>
          <p:cNvPr id="2" name="TextBox 1">
            <a:extLst>
              <a:ext uri="{FF2B5EF4-FFF2-40B4-BE49-F238E27FC236}">
                <a16:creationId xmlns:a16="http://schemas.microsoft.com/office/drawing/2014/main" id="{B9711146-60D9-41B5-9D90-3D6FCCE8F447}"/>
              </a:ext>
            </a:extLst>
          </p:cNvPr>
          <p:cNvSpPr txBox="1"/>
          <p:nvPr/>
        </p:nvSpPr>
        <p:spPr>
          <a:xfrm>
            <a:off x="370705" y="2730373"/>
            <a:ext cx="11450590" cy="1200329"/>
          </a:xfrm>
          <a:prstGeom prst="rect">
            <a:avLst/>
          </a:prstGeom>
          <a:noFill/>
        </p:spPr>
        <p:txBody>
          <a:bodyPr wrap="square" rtlCol="0">
            <a:spAutoFit/>
          </a:bodyPr>
          <a:lstStyle/>
          <a:p>
            <a:r>
              <a:rPr lang="en-CA" sz="2400" dirty="0"/>
              <a:t>Reading:</a:t>
            </a:r>
          </a:p>
          <a:p>
            <a:r>
              <a:rPr lang="en-CA" sz="2400" dirty="0">
                <a:solidFill>
                  <a:schemeClr val="bg1"/>
                </a:solidFill>
                <a:hlinkClick r:id="rId3">
                  <a:extLst>
                    <a:ext uri="{A12FA001-AC4F-418D-AE19-62706E023703}">
                      <ahyp:hlinkClr xmlns:ahyp="http://schemas.microsoft.com/office/drawing/2018/hyperlinkcolor" val="tx"/>
                    </a:ext>
                  </a:extLst>
                </a:hlinkClick>
              </a:rPr>
              <a:t>Stay in the Game with your Prospects</a:t>
            </a:r>
          </a:p>
          <a:p>
            <a:r>
              <a:rPr lang="en-CA" sz="2400" dirty="0">
                <a:solidFill>
                  <a:schemeClr val="bg1"/>
                </a:solidFill>
                <a:hlinkClick r:id="rId4">
                  <a:extLst>
                    <a:ext uri="{A12FA001-AC4F-418D-AE19-62706E023703}">
                      <ahyp:hlinkClr xmlns:ahyp="http://schemas.microsoft.com/office/drawing/2018/hyperlinkcolor" val="tx"/>
                    </a:ext>
                  </a:extLst>
                </a:hlinkClick>
              </a:rPr>
              <a:t>Follow up On Leads and Increase Sales </a:t>
            </a:r>
            <a:endParaRPr lang="en-CA" sz="2400" dirty="0">
              <a:solidFill>
                <a:schemeClr val="bg1"/>
              </a:solidFill>
            </a:endParaRPr>
          </a:p>
        </p:txBody>
      </p:sp>
      <p:sp>
        <p:nvSpPr>
          <p:cNvPr id="6" name="Rectangle 5">
            <a:extLst>
              <a:ext uri="{FF2B5EF4-FFF2-40B4-BE49-F238E27FC236}">
                <a16:creationId xmlns:a16="http://schemas.microsoft.com/office/drawing/2014/main" id="{724757C9-10FB-43C2-926A-10E0668031BD}"/>
              </a:ext>
            </a:extLst>
          </p:cNvPr>
          <p:cNvSpPr/>
          <p:nvPr/>
        </p:nvSpPr>
        <p:spPr>
          <a:xfrm>
            <a:off x="327428" y="1009934"/>
            <a:ext cx="10536190" cy="830997"/>
          </a:xfrm>
          <a:prstGeom prst="rect">
            <a:avLst/>
          </a:prstGeom>
        </p:spPr>
        <p:txBody>
          <a:bodyPr wrap="square">
            <a:spAutoFit/>
          </a:bodyPr>
          <a:lstStyle/>
          <a:p>
            <a:r>
              <a:rPr lang="en-CA" sz="2400" dirty="0">
                <a:solidFill>
                  <a:schemeClr val="bg1"/>
                </a:solidFill>
              </a:rPr>
              <a:t>Facilitator: One week prior to your meeting, please inform your sales team to prepare with these CPSA Learning Hub resources. </a:t>
            </a:r>
          </a:p>
        </p:txBody>
      </p:sp>
    </p:spTree>
    <p:extLst>
      <p:ext uri="{BB962C8B-B14F-4D97-AF65-F5344CB8AC3E}">
        <p14:creationId xmlns:p14="http://schemas.microsoft.com/office/powerpoint/2010/main" val="18008429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0" y="4663310"/>
            <a:ext cx="12192000" cy="1500187"/>
          </a:xfrm>
        </p:spPr>
        <p:txBody>
          <a:bodyPr/>
          <a:lstStyle/>
          <a:p>
            <a:r>
              <a:rPr lang="en-US" b="1" dirty="0"/>
              <a:t>WEEK 3: PERSONALIZING YOUR FOLLOW-UP</a:t>
            </a:r>
          </a:p>
          <a:p>
            <a:endParaRPr lang="en-US" b="1" dirty="0"/>
          </a:p>
          <a:p>
            <a:pPr>
              <a:lnSpc>
                <a:spcPct val="100000"/>
              </a:lnSpc>
            </a:pPr>
            <a:r>
              <a:rPr lang="en-US" sz="2400" cap="none" dirty="0"/>
              <a:t>An effective follow-up is a key element of the sales process, but all too often salespeople lose the attention of their prospects after the initial pitch. Why? There are many reasons why you might lose engagement, but usually, it comes down to a lack of personalization and ineffective follow-up communications.</a:t>
            </a:r>
          </a:p>
          <a:p>
            <a:pPr>
              <a:lnSpc>
                <a:spcPct val="100000"/>
              </a:lnSpc>
            </a:pPr>
            <a:endParaRPr lang="en-US" sz="2400" cap="none" dirty="0"/>
          </a:p>
          <a:p>
            <a:pPr>
              <a:lnSpc>
                <a:spcPct val="100000"/>
              </a:lnSpc>
            </a:pPr>
            <a:r>
              <a:rPr lang="en-US" sz="2400" cap="none" dirty="0"/>
              <a:t>So what should you do? Read on to learn the key follow-up strategies you need to employ to keep your prospect engaged and, more importantly, keen to buy.</a:t>
            </a:r>
          </a:p>
          <a:p>
            <a:endParaRPr lang="en-US" b="1" dirty="0"/>
          </a:p>
        </p:txBody>
      </p:sp>
      <p:sp>
        <p:nvSpPr>
          <p:cNvPr id="4" name="Slide Number Placeholder 3"/>
          <p:cNvSpPr>
            <a:spLocks noGrp="1"/>
          </p:cNvSpPr>
          <p:nvPr>
            <p:ph type="sldNum" sz="quarter" idx="12"/>
          </p:nvPr>
        </p:nvSpPr>
        <p:spPr/>
        <p:txBody>
          <a:bodyPr/>
          <a:lstStyle/>
          <a:p>
            <a:pPr defTabSz="457200"/>
            <a:fld id="{334C5153-70F3-9C47-B2BA-087581A486FC}" type="slidenum">
              <a:rPr lang="en-US">
                <a:solidFill>
                  <a:prstClr val="white"/>
                </a:solidFill>
              </a:rPr>
              <a:pPr defTabSz="457200"/>
              <a:t>3</a:t>
            </a:fld>
            <a:endParaRPr lang="en-US">
              <a:solidFill>
                <a:prstClr val="white"/>
              </a:solidFill>
            </a:endParaRPr>
          </a:p>
        </p:txBody>
      </p:sp>
    </p:spTree>
    <p:extLst>
      <p:ext uri="{BB962C8B-B14F-4D97-AF65-F5344CB8AC3E}">
        <p14:creationId xmlns:p14="http://schemas.microsoft.com/office/powerpoint/2010/main" val="7865337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10" name="Freeform: Shape 9">
            <a:extLst>
              <a:ext uri="{FF2B5EF4-FFF2-40B4-BE49-F238E27FC236}">
                <a16:creationId xmlns:a16="http://schemas.microsoft.com/office/drawing/2014/main" id="{48A740BC-A0AA-45E0-B899-2AE9C6FE11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913121" y="-2"/>
            <a:ext cx="6278879" cy="6858002"/>
          </a:xfrm>
          <a:custGeom>
            <a:avLst/>
            <a:gdLst>
              <a:gd name="connsiteX0" fmla="*/ 45572 w 6278879"/>
              <a:gd name="connsiteY0" fmla="*/ 0 h 6858002"/>
              <a:gd name="connsiteX1" fmla="*/ 6278879 w 6278879"/>
              <a:gd name="connsiteY1" fmla="*/ 0 h 6858002"/>
              <a:gd name="connsiteX2" fmla="*/ 6278879 w 6278879"/>
              <a:gd name="connsiteY2" fmla="*/ 6858002 h 6858002"/>
              <a:gd name="connsiteX3" fmla="*/ 3292308 w 6278879"/>
              <a:gd name="connsiteY3" fmla="*/ 6858002 h 6858002"/>
              <a:gd name="connsiteX4" fmla="*/ 3181526 w 6278879"/>
              <a:gd name="connsiteY4" fmla="*/ 6786982 h 6858002"/>
              <a:gd name="connsiteX5" fmla="*/ 0 w 6278879"/>
              <a:gd name="connsiteY5" fmla="*/ 803254 h 6858002"/>
              <a:gd name="connsiteX6" fmla="*/ 37255 w 6278879"/>
              <a:gd name="connsiteY6" fmla="*/ 65447 h 68580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278879" h="6858002">
                <a:moveTo>
                  <a:pt x="45572" y="0"/>
                </a:moveTo>
                <a:lnTo>
                  <a:pt x="6278879" y="0"/>
                </a:lnTo>
                <a:lnTo>
                  <a:pt x="6278879" y="6858002"/>
                </a:lnTo>
                <a:lnTo>
                  <a:pt x="3292308" y="6858002"/>
                </a:lnTo>
                <a:lnTo>
                  <a:pt x="3181526" y="6786982"/>
                </a:lnTo>
                <a:cubicBezTo>
                  <a:pt x="1262021" y="5490191"/>
                  <a:pt x="0" y="3294103"/>
                  <a:pt x="0" y="803254"/>
                </a:cubicBezTo>
                <a:cubicBezTo>
                  <a:pt x="0" y="554169"/>
                  <a:pt x="12620" y="308032"/>
                  <a:pt x="37255" y="65447"/>
                </a:cubicBezTo>
                <a:close/>
              </a:path>
            </a:pathLst>
          </a:custGeom>
          <a:solidFill>
            <a:schemeClr val="bg1">
              <a:lumMod val="85000"/>
              <a:lumOff val="1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p:cNvSpPr>
            <a:spLocks noGrp="1"/>
          </p:cNvSpPr>
          <p:nvPr>
            <p:ph type="title"/>
          </p:nvPr>
        </p:nvSpPr>
        <p:spPr>
          <a:xfrm>
            <a:off x="655320" y="365125"/>
            <a:ext cx="9013052" cy="1623312"/>
          </a:xfrm>
        </p:spPr>
        <p:txBody>
          <a:bodyPr anchor="b">
            <a:normAutofit/>
          </a:bodyPr>
          <a:lstStyle/>
          <a:p>
            <a:r>
              <a:rPr lang="en-US" sz="4000" b="1"/>
              <a:t>The problem</a:t>
            </a:r>
          </a:p>
        </p:txBody>
      </p:sp>
      <p:cxnSp>
        <p:nvCxnSpPr>
          <p:cNvPr id="16" name="Straight Arrow Connector 11">
            <a:extLst>
              <a:ext uri="{FF2B5EF4-FFF2-40B4-BE49-F238E27FC236}">
                <a16:creationId xmlns:a16="http://schemas.microsoft.com/office/drawing/2014/main" id="{B874EF51-C858-4BB9-97C3-D1775578712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763661" y="2316480"/>
            <a:ext cx="8229600" cy="0"/>
          </a:xfrm>
          <a:prstGeom prst="straightConnector1">
            <a:avLst/>
          </a:prstGeom>
          <a:ln w="19050" cap="sq">
            <a:solidFill>
              <a:schemeClr val="tx1"/>
            </a:solidFill>
            <a:tailEnd type="none"/>
          </a:ln>
        </p:spPr>
        <p:style>
          <a:lnRef idx="1">
            <a:schemeClr val="accent1"/>
          </a:lnRef>
          <a:fillRef idx="0">
            <a:schemeClr val="accent1"/>
          </a:fillRef>
          <a:effectRef idx="0">
            <a:schemeClr val="accent1"/>
          </a:effectRef>
          <a:fontRef idx="minor">
            <a:schemeClr val="tx1"/>
          </a:fontRef>
        </p:style>
      </p:cxnSp>
      <p:sp>
        <p:nvSpPr>
          <p:cNvPr id="3" name="Content Placeholder 2"/>
          <p:cNvSpPr>
            <a:spLocks noGrp="1"/>
          </p:cNvSpPr>
          <p:nvPr>
            <p:ph idx="1"/>
          </p:nvPr>
        </p:nvSpPr>
        <p:spPr>
          <a:xfrm>
            <a:off x="655319" y="2644518"/>
            <a:ext cx="10429447" cy="3327251"/>
          </a:xfrm>
        </p:spPr>
        <p:txBody>
          <a:bodyPr>
            <a:normAutofit fontScale="92500" lnSpcReduction="20000"/>
          </a:bodyPr>
          <a:lstStyle/>
          <a:p>
            <a:pPr marL="0" indent="0">
              <a:buNone/>
            </a:pPr>
            <a:r>
              <a:rPr lang="en-US" sz="2800" dirty="0"/>
              <a:t>Do you wait a few days then call your prospect to “check in”? Bad move. Think of this from their point of view… “check in” for what? Why should they return your call? If they’re not ready to buy, this approach is at best lazy and at worst a major annoyance...</a:t>
            </a:r>
          </a:p>
          <a:p>
            <a:endParaRPr lang="en-US" sz="2800" dirty="0"/>
          </a:p>
          <a:p>
            <a:pPr marL="0" indent="0">
              <a:buNone/>
            </a:pPr>
            <a:r>
              <a:rPr lang="en-US" sz="2800" b="1" dirty="0"/>
              <a:t>So what should you do? Read on to learn the key follow-up strategies you need to employ to keep your prospect engaged and, more importantly, keen to buy.</a:t>
            </a:r>
          </a:p>
        </p:txBody>
      </p:sp>
      <p:sp>
        <p:nvSpPr>
          <p:cNvPr id="5" name="Slide Number Placeholder 4"/>
          <p:cNvSpPr>
            <a:spLocks noGrp="1"/>
          </p:cNvSpPr>
          <p:nvPr>
            <p:ph type="sldNum" sz="quarter" idx="12"/>
          </p:nvPr>
        </p:nvSpPr>
        <p:spPr>
          <a:xfrm>
            <a:off x="11084767" y="6350238"/>
            <a:ext cx="365760" cy="365125"/>
          </a:xfrm>
          <a:prstGeom prst="ellipse">
            <a:avLst/>
          </a:prstGeom>
          <a:solidFill>
            <a:srgbClr val="595959"/>
          </a:solidFill>
        </p:spPr>
        <p:txBody>
          <a:bodyPr>
            <a:normAutofit/>
          </a:bodyPr>
          <a:lstStyle/>
          <a:p>
            <a:pPr algn="ctr" defTabSz="457200">
              <a:spcAft>
                <a:spcPts val="600"/>
              </a:spcAft>
            </a:pPr>
            <a:fld id="{334C5153-70F3-9C47-B2BA-087581A486FC}" type="slidenum">
              <a:rPr lang="en-US" sz="1050">
                <a:solidFill>
                  <a:srgbClr val="FFFFFF"/>
                </a:solidFill>
              </a:rPr>
              <a:pPr algn="ctr" defTabSz="457200">
                <a:spcAft>
                  <a:spcPts val="600"/>
                </a:spcAft>
              </a:pPr>
              <a:t>4</a:t>
            </a:fld>
            <a:endParaRPr lang="en-US" sz="1050">
              <a:solidFill>
                <a:srgbClr val="FFFFFF"/>
              </a:solidFill>
            </a:endParaRPr>
          </a:p>
        </p:txBody>
      </p:sp>
    </p:spTree>
    <p:extLst>
      <p:ext uri="{BB962C8B-B14F-4D97-AF65-F5344CB8AC3E}">
        <p14:creationId xmlns:p14="http://schemas.microsoft.com/office/powerpoint/2010/main" val="3958543370"/>
      </p:ext>
    </p:extLst>
  </p:cSld>
  <p:clrMapOvr>
    <a:overrideClrMapping bg1="dk1" tx1="lt1" bg2="dk2" tx2="lt2" accent1="accent1" accent2="accent2" accent3="accent3" accent4="accent4" accent5="accent5" accent6="accent6" hlink="hlink" folHlink="folHlink"/>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136428" y="627564"/>
            <a:ext cx="7474172" cy="1325563"/>
          </a:xfrm>
        </p:spPr>
        <p:txBody>
          <a:bodyPr>
            <a:normAutofit/>
          </a:bodyPr>
          <a:lstStyle/>
          <a:p>
            <a:r>
              <a:rPr lang="en-CA" b="1" dirty="0"/>
              <a:t>SOLUTIONS: </a:t>
            </a:r>
            <a:br>
              <a:rPr lang="en-CA" b="1" dirty="0"/>
            </a:br>
            <a:r>
              <a:rPr lang="en-CA" b="1" dirty="0"/>
              <a:t>Personalize Your Follow-Up</a:t>
            </a:r>
            <a:endParaRPr lang="en-US" dirty="0"/>
          </a:p>
        </p:txBody>
      </p:sp>
      <p:sp>
        <p:nvSpPr>
          <p:cNvPr id="3" name="Content Placeholder 2"/>
          <p:cNvSpPr>
            <a:spLocks noGrp="1"/>
          </p:cNvSpPr>
          <p:nvPr>
            <p:ph idx="1"/>
          </p:nvPr>
        </p:nvSpPr>
        <p:spPr>
          <a:xfrm>
            <a:off x="1136428" y="1951309"/>
            <a:ext cx="6467867" cy="4279127"/>
          </a:xfrm>
        </p:spPr>
        <p:txBody>
          <a:bodyPr anchor="ctr">
            <a:normAutofit/>
          </a:bodyPr>
          <a:lstStyle/>
          <a:p>
            <a:pPr marL="0" indent="0">
              <a:spcBef>
                <a:spcPts val="0"/>
              </a:spcBef>
              <a:spcAft>
                <a:spcPts val="600"/>
              </a:spcAft>
              <a:buNone/>
            </a:pPr>
            <a:r>
              <a:rPr lang="en-US" sz="2400" dirty="0"/>
              <a:t>The first step is to make sure you are connecting with a prospect on their terms. </a:t>
            </a:r>
          </a:p>
          <a:p>
            <a:pPr marL="0" indent="0">
              <a:spcBef>
                <a:spcPts val="0"/>
              </a:spcBef>
              <a:spcAft>
                <a:spcPts val="600"/>
              </a:spcAft>
              <a:buNone/>
            </a:pPr>
            <a:endParaRPr lang="en-US" sz="2400" dirty="0"/>
          </a:p>
          <a:p>
            <a:pPr marL="0" indent="0">
              <a:spcBef>
                <a:spcPts val="0"/>
              </a:spcBef>
              <a:spcAft>
                <a:spcPts val="600"/>
              </a:spcAft>
              <a:buNone/>
            </a:pPr>
            <a:r>
              <a:rPr lang="en-US" sz="2400" dirty="0"/>
              <a:t>This is important intel and will make it easier for you to connect with them, without annoying them, as you go forward. Also, you want to make sure that each time you connect with them, you are adding value, so keep track of their particular interests and concerns.</a:t>
            </a:r>
          </a:p>
        </p:txBody>
      </p:sp>
      <p:sp>
        <p:nvSpPr>
          <p:cNvPr id="12" name="Rectangle 11">
            <a:extLst>
              <a:ext uri="{FF2B5EF4-FFF2-40B4-BE49-F238E27FC236}">
                <a16:creationId xmlns:a16="http://schemas.microsoft.com/office/drawing/2014/main" id="{59A309A7-1751-4ABE-A3C1-EEC40366AD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088880" y="0"/>
            <a:ext cx="210312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a:extLst>
              <a:ext uri="{FF2B5EF4-FFF2-40B4-BE49-F238E27FC236}">
                <a16:creationId xmlns:a16="http://schemas.microsoft.com/office/drawing/2014/main" id="{967D8EB6-EAE1-4F9C-B398-83321E2872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915400" y="2358913"/>
            <a:ext cx="2140172" cy="2140172"/>
          </a:xfrm>
          <a:prstGeom prst="ellipse">
            <a:avLst/>
          </a:prstGeom>
          <a:solidFill>
            <a:srgbClr val="FFFFFF"/>
          </a:solidFill>
          <a:ln w="222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Graphic 8" descr="Handshake">
            <a:extLst>
              <a:ext uri="{FF2B5EF4-FFF2-40B4-BE49-F238E27FC236}">
                <a16:creationId xmlns:a16="http://schemas.microsoft.com/office/drawing/2014/main" id="{F007FA77-8B2E-45F8-9933-662D3B590E6D}"/>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9413987" y="2857501"/>
            <a:ext cx="1142998" cy="1142998"/>
          </a:xfrm>
          <a:prstGeom prst="rect">
            <a:avLst/>
          </a:prstGeom>
        </p:spPr>
      </p:pic>
      <p:sp>
        <p:nvSpPr>
          <p:cNvPr id="5" name="Slide Number Placeholder 4"/>
          <p:cNvSpPr>
            <a:spLocks noGrp="1"/>
          </p:cNvSpPr>
          <p:nvPr>
            <p:ph type="sldNum" sz="quarter" idx="12"/>
          </p:nvPr>
        </p:nvSpPr>
        <p:spPr>
          <a:xfrm>
            <a:off x="10341428" y="6356350"/>
            <a:ext cx="1012371" cy="365125"/>
          </a:xfrm>
        </p:spPr>
        <p:txBody>
          <a:bodyPr>
            <a:normAutofit/>
          </a:bodyPr>
          <a:lstStyle/>
          <a:p>
            <a:pPr defTabSz="457200">
              <a:spcAft>
                <a:spcPts val="600"/>
              </a:spcAft>
            </a:pPr>
            <a:fld id="{334C5153-70F3-9C47-B2BA-087581A486FC}" type="slidenum">
              <a:rPr lang="en-US">
                <a:solidFill>
                  <a:srgbClr val="FFFFFF"/>
                </a:solidFill>
              </a:rPr>
              <a:pPr defTabSz="457200">
                <a:spcAft>
                  <a:spcPts val="600"/>
                </a:spcAft>
              </a:pPr>
              <a:t>5</a:t>
            </a:fld>
            <a:endParaRPr lang="en-US">
              <a:solidFill>
                <a:srgbClr val="FFFFFF"/>
              </a:solidFill>
            </a:endParaRPr>
          </a:p>
        </p:txBody>
      </p:sp>
    </p:spTree>
    <p:extLst>
      <p:ext uri="{BB962C8B-B14F-4D97-AF65-F5344CB8AC3E}">
        <p14:creationId xmlns:p14="http://schemas.microsoft.com/office/powerpoint/2010/main" val="37066470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7" name="Rectangle 16">
            <a:extLst>
              <a:ext uri="{FF2B5EF4-FFF2-40B4-BE49-F238E27FC236}">
                <a16:creationId xmlns:a16="http://schemas.microsoft.com/office/drawing/2014/main" id="{0499AD7B-99D4-4755-8966-F7BA042690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5446920"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9" name="Picture 18">
            <a:extLst>
              <a:ext uri="{FF2B5EF4-FFF2-40B4-BE49-F238E27FC236}">
                <a16:creationId xmlns:a16="http://schemas.microsoft.com/office/drawing/2014/main" id="{1A06F89A-489D-4383-94C5-42F7FF2E9A63}"/>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640079" y="2023236"/>
            <a:ext cx="3659777" cy="2820908"/>
          </a:xfrm>
        </p:spPr>
        <p:txBody>
          <a:bodyPr vert="horz" lIns="91440" tIns="45720" rIns="91440" bIns="45720" rtlCol="0" anchor="ctr">
            <a:normAutofit/>
          </a:bodyPr>
          <a:lstStyle/>
          <a:p>
            <a:pPr defTabSz="914400">
              <a:lnSpc>
                <a:spcPct val="90000"/>
              </a:lnSpc>
            </a:pPr>
            <a:r>
              <a:rPr lang="en-US" sz="4000" b="1" kern="1200">
                <a:solidFill>
                  <a:srgbClr val="FFFFFF"/>
                </a:solidFill>
                <a:latin typeface="+mj-lt"/>
                <a:ea typeface="+mj-ea"/>
                <a:cs typeface="+mj-cs"/>
              </a:rPr>
              <a:t>Have a Reason to Follow-Up!</a:t>
            </a:r>
            <a:endParaRPr lang="en-US" sz="4000" kern="1200">
              <a:solidFill>
                <a:srgbClr val="FFFFFF"/>
              </a:solidFill>
              <a:latin typeface="+mj-lt"/>
              <a:ea typeface="+mj-ea"/>
              <a:cs typeface="+mj-cs"/>
            </a:endParaRPr>
          </a:p>
        </p:txBody>
      </p:sp>
      <p:sp>
        <p:nvSpPr>
          <p:cNvPr id="5" name="Slide Number Placeholder 4"/>
          <p:cNvSpPr>
            <a:spLocks noGrp="1"/>
          </p:cNvSpPr>
          <p:nvPr>
            <p:ph type="sldNum" sz="quarter" idx="12"/>
          </p:nvPr>
        </p:nvSpPr>
        <p:spPr>
          <a:xfrm>
            <a:off x="10825930" y="6223702"/>
            <a:ext cx="570728" cy="314067"/>
          </a:xfrm>
        </p:spPr>
        <p:txBody>
          <a:bodyPr vert="horz" lIns="91440" tIns="45720" rIns="91440" bIns="45720" rtlCol="0" anchor="ctr">
            <a:normAutofit/>
          </a:bodyPr>
          <a:lstStyle/>
          <a:p>
            <a:pPr>
              <a:spcAft>
                <a:spcPts val="600"/>
              </a:spcAft>
            </a:pPr>
            <a:fld id="{334C5153-70F3-9C47-B2BA-087581A486FC}" type="slidenum">
              <a:rPr lang="en-US">
                <a:solidFill>
                  <a:srgbClr val="898989"/>
                </a:solidFill>
                <a:latin typeface="+mn-lt"/>
                <a:cs typeface="+mn-cs"/>
              </a:rPr>
              <a:pPr>
                <a:spcAft>
                  <a:spcPts val="600"/>
                </a:spcAft>
              </a:pPr>
              <a:t>6</a:t>
            </a:fld>
            <a:endParaRPr lang="en-US">
              <a:solidFill>
                <a:srgbClr val="898989"/>
              </a:solidFill>
              <a:latin typeface="+mn-lt"/>
              <a:cs typeface="+mn-cs"/>
            </a:endParaRPr>
          </a:p>
        </p:txBody>
      </p:sp>
      <p:graphicFrame>
        <p:nvGraphicFramePr>
          <p:cNvPr id="12" name="TextBox 2">
            <a:extLst>
              <a:ext uri="{FF2B5EF4-FFF2-40B4-BE49-F238E27FC236}">
                <a16:creationId xmlns:a16="http://schemas.microsoft.com/office/drawing/2014/main" id="{FE153355-002A-413D-A673-4804F6A6BE15}"/>
              </a:ext>
            </a:extLst>
          </p:cNvPr>
          <p:cNvGraphicFramePr/>
          <p:nvPr>
            <p:extLst>
              <p:ext uri="{D42A27DB-BD31-4B8C-83A1-F6EECF244321}">
                <p14:modId xmlns:p14="http://schemas.microsoft.com/office/powerpoint/2010/main" val="903014663"/>
              </p:ext>
            </p:extLst>
          </p:nvPr>
        </p:nvGraphicFramePr>
        <p:xfrm>
          <a:off x="6091238" y="955653"/>
          <a:ext cx="5115491" cy="4947818"/>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25999601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
        <p:cNvGrpSpPr/>
        <p:nvPr/>
      </p:nvGrpSpPr>
      <p:grpSpPr>
        <a:xfrm>
          <a:off x="0" y="0"/>
          <a:ext cx="0" cy="0"/>
          <a:chOff x="0" y="0"/>
          <a:chExt cx="0" cy="0"/>
        </a:xfrm>
      </p:grpSpPr>
      <p:sp>
        <p:nvSpPr>
          <p:cNvPr id="23" name="Freeform: Shape 22">
            <a:extLst>
              <a:ext uri="{FF2B5EF4-FFF2-40B4-BE49-F238E27FC236}">
                <a16:creationId xmlns:a16="http://schemas.microsoft.com/office/drawing/2014/main" id="{66B332A4-D438-4773-A77F-5ED49A448D9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953768" y="0"/>
            <a:ext cx="8284464" cy="6858000"/>
          </a:xfrm>
          <a:custGeom>
            <a:avLst/>
            <a:gdLst>
              <a:gd name="connsiteX0" fmla="*/ 1818109 w 8284464"/>
              <a:gd name="connsiteY0" fmla="*/ 0 h 6858000"/>
              <a:gd name="connsiteX1" fmla="*/ 6466355 w 8284464"/>
              <a:gd name="connsiteY1" fmla="*/ 0 h 6858000"/>
              <a:gd name="connsiteX2" fmla="*/ 6620596 w 8284464"/>
              <a:gd name="connsiteY2" fmla="*/ 109683 h 6858000"/>
              <a:gd name="connsiteX3" fmla="*/ 8284464 w 8284464"/>
              <a:gd name="connsiteY3" fmla="*/ 3429000 h 6858000"/>
              <a:gd name="connsiteX4" fmla="*/ 6620596 w 8284464"/>
              <a:gd name="connsiteY4" fmla="*/ 6748318 h 6858000"/>
              <a:gd name="connsiteX5" fmla="*/ 6466355 w 8284464"/>
              <a:gd name="connsiteY5" fmla="*/ 6858000 h 6858000"/>
              <a:gd name="connsiteX6" fmla="*/ 1818109 w 8284464"/>
              <a:gd name="connsiteY6" fmla="*/ 6858000 h 6858000"/>
              <a:gd name="connsiteX7" fmla="*/ 1663869 w 8284464"/>
              <a:gd name="connsiteY7" fmla="*/ 6748318 h 6858000"/>
              <a:gd name="connsiteX8" fmla="*/ 0 w 8284464"/>
              <a:gd name="connsiteY8" fmla="*/ 3429000 h 6858000"/>
              <a:gd name="connsiteX9" fmla="*/ 1663869 w 8284464"/>
              <a:gd name="connsiteY9" fmla="*/ 10968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284464" h="6858000">
                <a:moveTo>
                  <a:pt x="1818109" y="0"/>
                </a:moveTo>
                <a:lnTo>
                  <a:pt x="6466355" y="0"/>
                </a:lnTo>
                <a:lnTo>
                  <a:pt x="6620596" y="109683"/>
                </a:lnTo>
                <a:cubicBezTo>
                  <a:pt x="7630666" y="865069"/>
                  <a:pt x="8284464" y="2070683"/>
                  <a:pt x="8284464" y="3429000"/>
                </a:cubicBezTo>
                <a:cubicBezTo>
                  <a:pt x="8284464" y="4787317"/>
                  <a:pt x="7630666" y="5992931"/>
                  <a:pt x="6620596" y="6748318"/>
                </a:cubicBezTo>
                <a:lnTo>
                  <a:pt x="6466355" y="6858000"/>
                </a:lnTo>
                <a:lnTo>
                  <a:pt x="1818109" y="6858000"/>
                </a:lnTo>
                <a:lnTo>
                  <a:pt x="1663869" y="6748318"/>
                </a:lnTo>
                <a:cubicBezTo>
                  <a:pt x="653798" y="5992931"/>
                  <a:pt x="0" y="4787317"/>
                  <a:pt x="0" y="3429000"/>
                </a:cubicBezTo>
                <a:cubicBezTo>
                  <a:pt x="0" y="2070683"/>
                  <a:pt x="653798" y="865069"/>
                  <a:pt x="1663869" y="109683"/>
                </a:cubicBezTo>
                <a:close/>
              </a:path>
            </a:pathLst>
          </a:cu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6" name="Freeform: Shape 24">
            <a:extLst>
              <a:ext uri="{FF2B5EF4-FFF2-40B4-BE49-F238E27FC236}">
                <a16:creationId xmlns:a16="http://schemas.microsoft.com/office/drawing/2014/main" id="{DF9AD32D-FF05-44F4-BD4D-9CEE89B71E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118360" y="0"/>
            <a:ext cx="7955280" cy="6858000"/>
          </a:xfrm>
          <a:custGeom>
            <a:avLst/>
            <a:gdLst>
              <a:gd name="connsiteX0" fmla="*/ 1962423 w 7955280"/>
              <a:gd name="connsiteY0" fmla="*/ 0 h 6858000"/>
              <a:gd name="connsiteX1" fmla="*/ 5992858 w 7955280"/>
              <a:gd name="connsiteY1" fmla="*/ 0 h 6858000"/>
              <a:gd name="connsiteX2" fmla="*/ 6040191 w 7955280"/>
              <a:gd name="connsiteY2" fmla="*/ 27216 h 6858000"/>
              <a:gd name="connsiteX3" fmla="*/ 7955280 w 7955280"/>
              <a:gd name="connsiteY3" fmla="*/ 3429000 h 6858000"/>
              <a:gd name="connsiteX4" fmla="*/ 6040191 w 7955280"/>
              <a:gd name="connsiteY4" fmla="*/ 6830784 h 6858000"/>
              <a:gd name="connsiteX5" fmla="*/ 5992858 w 7955280"/>
              <a:gd name="connsiteY5" fmla="*/ 6858000 h 6858000"/>
              <a:gd name="connsiteX6" fmla="*/ 1962423 w 7955280"/>
              <a:gd name="connsiteY6" fmla="*/ 6858000 h 6858000"/>
              <a:gd name="connsiteX7" fmla="*/ 1915089 w 7955280"/>
              <a:gd name="connsiteY7" fmla="*/ 6830784 h 6858000"/>
              <a:gd name="connsiteX8" fmla="*/ 0 w 7955280"/>
              <a:gd name="connsiteY8" fmla="*/ 3429000 h 6858000"/>
              <a:gd name="connsiteX9" fmla="*/ 1915089 w 7955280"/>
              <a:gd name="connsiteY9" fmla="*/ 27216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955280" h="6858000">
                <a:moveTo>
                  <a:pt x="1962423" y="0"/>
                </a:moveTo>
                <a:lnTo>
                  <a:pt x="5992858" y="0"/>
                </a:lnTo>
                <a:lnTo>
                  <a:pt x="6040191" y="27216"/>
                </a:lnTo>
                <a:cubicBezTo>
                  <a:pt x="7188332" y="724844"/>
                  <a:pt x="7955280" y="1987357"/>
                  <a:pt x="7955280" y="3429000"/>
                </a:cubicBezTo>
                <a:cubicBezTo>
                  <a:pt x="7955280" y="4870644"/>
                  <a:pt x="7188332" y="6133157"/>
                  <a:pt x="6040191" y="6830784"/>
                </a:cubicBezTo>
                <a:lnTo>
                  <a:pt x="5992858" y="6858000"/>
                </a:lnTo>
                <a:lnTo>
                  <a:pt x="1962423" y="6858000"/>
                </a:lnTo>
                <a:lnTo>
                  <a:pt x="1915089" y="6830784"/>
                </a:lnTo>
                <a:cubicBezTo>
                  <a:pt x="766948" y="6133157"/>
                  <a:pt x="0" y="4870644"/>
                  <a:pt x="0" y="3429000"/>
                </a:cubicBezTo>
                <a:cubicBezTo>
                  <a:pt x="0" y="1987357"/>
                  <a:pt x="766948" y="724844"/>
                  <a:pt x="1915089" y="27216"/>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p:cNvSpPr>
            <a:spLocks noGrp="1"/>
          </p:cNvSpPr>
          <p:nvPr>
            <p:ph type="title"/>
          </p:nvPr>
        </p:nvSpPr>
        <p:spPr>
          <a:xfrm>
            <a:off x="2555631" y="1441938"/>
            <a:ext cx="7080738" cy="3910647"/>
          </a:xfrm>
        </p:spPr>
        <p:txBody>
          <a:bodyPr vert="horz" lIns="91440" tIns="45720" rIns="91440" bIns="45720" rtlCol="0" anchor="ctr">
            <a:normAutofit fontScale="90000"/>
          </a:bodyPr>
          <a:lstStyle/>
          <a:p>
            <a:pPr algn="ctr" defTabSz="914400">
              <a:lnSpc>
                <a:spcPct val="90000"/>
              </a:lnSpc>
            </a:pPr>
            <a:r>
              <a:rPr lang="en-US" sz="4000" b="1" dirty="0">
                <a:solidFill>
                  <a:schemeClr val="bg1">
                    <a:lumMod val="95000"/>
                    <a:lumOff val="5000"/>
                  </a:schemeClr>
                </a:solidFill>
                <a:latin typeface="+mj-lt"/>
                <a:cs typeface="+mj-cs"/>
              </a:rPr>
              <a:t>Reason to follow up #1:</a:t>
            </a:r>
            <a:br>
              <a:rPr lang="en-US" sz="4000" b="1" dirty="0">
                <a:solidFill>
                  <a:schemeClr val="bg1">
                    <a:lumMod val="95000"/>
                    <a:lumOff val="5000"/>
                  </a:schemeClr>
                </a:solidFill>
                <a:latin typeface="+mj-lt"/>
                <a:cs typeface="+mj-cs"/>
              </a:rPr>
            </a:br>
            <a:br>
              <a:rPr lang="en-US" sz="4000" b="1" dirty="0">
                <a:solidFill>
                  <a:schemeClr val="bg1">
                    <a:lumMod val="95000"/>
                    <a:lumOff val="5000"/>
                  </a:schemeClr>
                </a:solidFill>
                <a:latin typeface="+mj-lt"/>
                <a:cs typeface="+mj-cs"/>
              </a:rPr>
            </a:br>
            <a:r>
              <a:rPr lang="en-US" sz="4000" b="1" u="sng" cap="none" dirty="0">
                <a:solidFill>
                  <a:schemeClr val="bg1">
                    <a:lumMod val="95000"/>
                    <a:lumOff val="5000"/>
                  </a:schemeClr>
                </a:solidFill>
                <a:latin typeface="+mj-lt"/>
                <a:cs typeface="+mj-cs"/>
              </a:rPr>
              <a:t>Answers to Questions:</a:t>
            </a:r>
            <a:r>
              <a:rPr lang="en-US" sz="4000" b="1" cap="none" dirty="0">
                <a:solidFill>
                  <a:schemeClr val="bg1">
                    <a:lumMod val="95000"/>
                    <a:lumOff val="5000"/>
                  </a:schemeClr>
                </a:solidFill>
                <a:latin typeface="+mj-lt"/>
                <a:cs typeface="+mj-cs"/>
              </a:rPr>
              <a:t> </a:t>
            </a:r>
            <a:br>
              <a:rPr lang="en-US" sz="2600" cap="none" dirty="0">
                <a:solidFill>
                  <a:schemeClr val="bg1">
                    <a:lumMod val="95000"/>
                    <a:lumOff val="5000"/>
                  </a:schemeClr>
                </a:solidFill>
                <a:latin typeface="+mj-lt"/>
                <a:cs typeface="+mj-cs"/>
              </a:rPr>
            </a:br>
            <a:br>
              <a:rPr lang="en-US" sz="2600" cap="none" dirty="0">
                <a:solidFill>
                  <a:schemeClr val="bg1">
                    <a:lumMod val="95000"/>
                    <a:lumOff val="5000"/>
                  </a:schemeClr>
                </a:solidFill>
                <a:latin typeface="+mj-lt"/>
                <a:cs typeface="+mj-cs"/>
              </a:rPr>
            </a:br>
            <a:r>
              <a:rPr lang="en-US" sz="2600" cap="none" dirty="0">
                <a:solidFill>
                  <a:schemeClr val="bg1">
                    <a:lumMod val="95000"/>
                    <a:lumOff val="5000"/>
                  </a:schemeClr>
                </a:solidFill>
                <a:latin typeface="+mj-lt"/>
                <a:cs typeface="+mj-cs"/>
              </a:rPr>
              <a:t>In your initial phone call or meeting, it’s often a good thing if you don’t have all the answers on the spot as it’s a great excuse for a welcome follow-up. Make sure you respond to unanswered questions quickly and effectively.</a:t>
            </a:r>
            <a:br>
              <a:rPr lang="en-US" sz="2600" dirty="0">
                <a:solidFill>
                  <a:schemeClr val="bg1">
                    <a:lumMod val="95000"/>
                    <a:lumOff val="5000"/>
                  </a:schemeClr>
                </a:solidFill>
                <a:latin typeface="+mj-lt"/>
                <a:cs typeface="+mj-cs"/>
              </a:rPr>
            </a:br>
            <a:endParaRPr lang="en-US" sz="2600" dirty="0">
              <a:solidFill>
                <a:schemeClr val="bg1">
                  <a:lumMod val="95000"/>
                  <a:lumOff val="5000"/>
                </a:schemeClr>
              </a:solidFill>
              <a:latin typeface="+mj-lt"/>
              <a:cs typeface="+mj-cs"/>
            </a:endParaRPr>
          </a:p>
        </p:txBody>
      </p:sp>
      <p:sp>
        <p:nvSpPr>
          <p:cNvPr id="5" name="Slide Number Placeholder 4"/>
          <p:cNvSpPr>
            <a:spLocks noGrp="1"/>
          </p:cNvSpPr>
          <p:nvPr>
            <p:ph type="sldNum" sz="quarter" idx="12"/>
          </p:nvPr>
        </p:nvSpPr>
        <p:spPr>
          <a:xfrm>
            <a:off x="11357071" y="264953"/>
            <a:ext cx="548640" cy="548640"/>
          </a:xfrm>
          <a:prstGeom prst="ellipse">
            <a:avLst/>
          </a:prstGeom>
          <a:solidFill>
            <a:srgbClr val="7F7F7F"/>
          </a:solidFill>
        </p:spPr>
        <p:txBody>
          <a:bodyPr vert="horz" lIns="91440" tIns="45720" rIns="91440" bIns="45720" rtlCol="0" anchor="ctr">
            <a:normAutofit/>
          </a:bodyPr>
          <a:lstStyle/>
          <a:p>
            <a:pPr algn="ctr" defTabSz="457200">
              <a:spcAft>
                <a:spcPts val="600"/>
              </a:spcAft>
            </a:pPr>
            <a:fld id="{334C5153-70F3-9C47-B2BA-087581A486FC}" type="slidenum">
              <a:rPr lang="en-US" sz="1500">
                <a:solidFill>
                  <a:srgbClr val="FFFFFF"/>
                </a:solidFill>
                <a:latin typeface="+mn-lt"/>
                <a:cs typeface="+mn-cs"/>
              </a:rPr>
              <a:pPr algn="ctr" defTabSz="457200">
                <a:spcAft>
                  <a:spcPts val="600"/>
                </a:spcAft>
              </a:pPr>
              <a:t>7</a:t>
            </a:fld>
            <a:endParaRPr lang="en-US" sz="1500">
              <a:solidFill>
                <a:srgbClr val="FFFFFF"/>
              </a:solidFill>
              <a:latin typeface="+mn-lt"/>
              <a:cs typeface="+mn-cs"/>
            </a:endParaRPr>
          </a:p>
        </p:txBody>
      </p:sp>
    </p:spTree>
    <p:extLst>
      <p:ext uri="{BB962C8B-B14F-4D97-AF65-F5344CB8AC3E}">
        <p14:creationId xmlns:p14="http://schemas.microsoft.com/office/powerpoint/2010/main" val="1342212007"/>
      </p:ext>
    </p:extLst>
  </p:cSld>
  <p:clrMapOvr>
    <a:overrideClrMapping bg1="dk1" tx1="lt1" bg2="dk2" tx2="lt2" accent1="accent1" accent2="accent2" accent3="accent3" accent4="accent4" accent5="accent5" accent6="accent6" hlink="hlink" folHlink="folHlink"/>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
        <p:cNvGrpSpPr/>
        <p:nvPr/>
      </p:nvGrpSpPr>
      <p:grpSpPr>
        <a:xfrm>
          <a:off x="0" y="0"/>
          <a:ext cx="0" cy="0"/>
          <a:chOff x="0" y="0"/>
          <a:chExt cx="0" cy="0"/>
        </a:xfrm>
      </p:grpSpPr>
      <p:sp>
        <p:nvSpPr>
          <p:cNvPr id="23" name="Freeform: Shape 22">
            <a:extLst>
              <a:ext uri="{FF2B5EF4-FFF2-40B4-BE49-F238E27FC236}">
                <a16:creationId xmlns:a16="http://schemas.microsoft.com/office/drawing/2014/main" id="{66B332A4-D438-4773-A77F-5ED49A448D9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953768" y="0"/>
            <a:ext cx="8284464" cy="6858000"/>
          </a:xfrm>
          <a:custGeom>
            <a:avLst/>
            <a:gdLst>
              <a:gd name="connsiteX0" fmla="*/ 1818109 w 8284464"/>
              <a:gd name="connsiteY0" fmla="*/ 0 h 6858000"/>
              <a:gd name="connsiteX1" fmla="*/ 6466355 w 8284464"/>
              <a:gd name="connsiteY1" fmla="*/ 0 h 6858000"/>
              <a:gd name="connsiteX2" fmla="*/ 6620596 w 8284464"/>
              <a:gd name="connsiteY2" fmla="*/ 109683 h 6858000"/>
              <a:gd name="connsiteX3" fmla="*/ 8284464 w 8284464"/>
              <a:gd name="connsiteY3" fmla="*/ 3429000 h 6858000"/>
              <a:gd name="connsiteX4" fmla="*/ 6620596 w 8284464"/>
              <a:gd name="connsiteY4" fmla="*/ 6748318 h 6858000"/>
              <a:gd name="connsiteX5" fmla="*/ 6466355 w 8284464"/>
              <a:gd name="connsiteY5" fmla="*/ 6858000 h 6858000"/>
              <a:gd name="connsiteX6" fmla="*/ 1818109 w 8284464"/>
              <a:gd name="connsiteY6" fmla="*/ 6858000 h 6858000"/>
              <a:gd name="connsiteX7" fmla="*/ 1663869 w 8284464"/>
              <a:gd name="connsiteY7" fmla="*/ 6748318 h 6858000"/>
              <a:gd name="connsiteX8" fmla="*/ 0 w 8284464"/>
              <a:gd name="connsiteY8" fmla="*/ 3429000 h 6858000"/>
              <a:gd name="connsiteX9" fmla="*/ 1663869 w 8284464"/>
              <a:gd name="connsiteY9" fmla="*/ 10968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284464" h="6858000">
                <a:moveTo>
                  <a:pt x="1818109" y="0"/>
                </a:moveTo>
                <a:lnTo>
                  <a:pt x="6466355" y="0"/>
                </a:lnTo>
                <a:lnTo>
                  <a:pt x="6620596" y="109683"/>
                </a:lnTo>
                <a:cubicBezTo>
                  <a:pt x="7630666" y="865069"/>
                  <a:pt x="8284464" y="2070683"/>
                  <a:pt x="8284464" y="3429000"/>
                </a:cubicBezTo>
                <a:cubicBezTo>
                  <a:pt x="8284464" y="4787317"/>
                  <a:pt x="7630666" y="5992931"/>
                  <a:pt x="6620596" y="6748318"/>
                </a:cubicBezTo>
                <a:lnTo>
                  <a:pt x="6466355" y="6858000"/>
                </a:lnTo>
                <a:lnTo>
                  <a:pt x="1818109" y="6858000"/>
                </a:lnTo>
                <a:lnTo>
                  <a:pt x="1663869" y="6748318"/>
                </a:lnTo>
                <a:cubicBezTo>
                  <a:pt x="653798" y="5992931"/>
                  <a:pt x="0" y="4787317"/>
                  <a:pt x="0" y="3429000"/>
                </a:cubicBezTo>
                <a:cubicBezTo>
                  <a:pt x="0" y="2070683"/>
                  <a:pt x="653798" y="865069"/>
                  <a:pt x="1663869" y="109683"/>
                </a:cubicBezTo>
                <a:close/>
              </a:path>
            </a:pathLst>
          </a:cu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6" name="Freeform: Shape 24">
            <a:extLst>
              <a:ext uri="{FF2B5EF4-FFF2-40B4-BE49-F238E27FC236}">
                <a16:creationId xmlns:a16="http://schemas.microsoft.com/office/drawing/2014/main" id="{DF9AD32D-FF05-44F4-BD4D-9CEE89B71E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118360" y="0"/>
            <a:ext cx="7955280" cy="6858000"/>
          </a:xfrm>
          <a:custGeom>
            <a:avLst/>
            <a:gdLst>
              <a:gd name="connsiteX0" fmla="*/ 1962423 w 7955280"/>
              <a:gd name="connsiteY0" fmla="*/ 0 h 6858000"/>
              <a:gd name="connsiteX1" fmla="*/ 5992858 w 7955280"/>
              <a:gd name="connsiteY1" fmla="*/ 0 h 6858000"/>
              <a:gd name="connsiteX2" fmla="*/ 6040191 w 7955280"/>
              <a:gd name="connsiteY2" fmla="*/ 27216 h 6858000"/>
              <a:gd name="connsiteX3" fmla="*/ 7955280 w 7955280"/>
              <a:gd name="connsiteY3" fmla="*/ 3429000 h 6858000"/>
              <a:gd name="connsiteX4" fmla="*/ 6040191 w 7955280"/>
              <a:gd name="connsiteY4" fmla="*/ 6830784 h 6858000"/>
              <a:gd name="connsiteX5" fmla="*/ 5992858 w 7955280"/>
              <a:gd name="connsiteY5" fmla="*/ 6858000 h 6858000"/>
              <a:gd name="connsiteX6" fmla="*/ 1962423 w 7955280"/>
              <a:gd name="connsiteY6" fmla="*/ 6858000 h 6858000"/>
              <a:gd name="connsiteX7" fmla="*/ 1915089 w 7955280"/>
              <a:gd name="connsiteY7" fmla="*/ 6830784 h 6858000"/>
              <a:gd name="connsiteX8" fmla="*/ 0 w 7955280"/>
              <a:gd name="connsiteY8" fmla="*/ 3429000 h 6858000"/>
              <a:gd name="connsiteX9" fmla="*/ 1915089 w 7955280"/>
              <a:gd name="connsiteY9" fmla="*/ 27216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955280" h="6858000">
                <a:moveTo>
                  <a:pt x="1962423" y="0"/>
                </a:moveTo>
                <a:lnTo>
                  <a:pt x="5992858" y="0"/>
                </a:lnTo>
                <a:lnTo>
                  <a:pt x="6040191" y="27216"/>
                </a:lnTo>
                <a:cubicBezTo>
                  <a:pt x="7188332" y="724844"/>
                  <a:pt x="7955280" y="1987357"/>
                  <a:pt x="7955280" y="3429000"/>
                </a:cubicBezTo>
                <a:cubicBezTo>
                  <a:pt x="7955280" y="4870644"/>
                  <a:pt x="7188332" y="6133157"/>
                  <a:pt x="6040191" y="6830784"/>
                </a:cubicBezTo>
                <a:lnTo>
                  <a:pt x="5992858" y="6858000"/>
                </a:lnTo>
                <a:lnTo>
                  <a:pt x="1962423" y="6858000"/>
                </a:lnTo>
                <a:lnTo>
                  <a:pt x="1915089" y="6830784"/>
                </a:lnTo>
                <a:cubicBezTo>
                  <a:pt x="766948" y="6133157"/>
                  <a:pt x="0" y="4870644"/>
                  <a:pt x="0" y="3429000"/>
                </a:cubicBezTo>
                <a:cubicBezTo>
                  <a:pt x="0" y="1987357"/>
                  <a:pt x="766948" y="724844"/>
                  <a:pt x="1915089" y="27216"/>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p:cNvSpPr>
            <a:spLocks noGrp="1"/>
          </p:cNvSpPr>
          <p:nvPr>
            <p:ph type="title"/>
          </p:nvPr>
        </p:nvSpPr>
        <p:spPr>
          <a:xfrm>
            <a:off x="2555631" y="1441937"/>
            <a:ext cx="7080738" cy="4802745"/>
          </a:xfrm>
        </p:spPr>
        <p:txBody>
          <a:bodyPr vert="horz" lIns="91440" tIns="45720" rIns="91440" bIns="45720" rtlCol="0" anchor="ctr">
            <a:normAutofit fontScale="90000"/>
          </a:bodyPr>
          <a:lstStyle/>
          <a:p>
            <a:pPr algn="ctr" defTabSz="914400"/>
            <a:r>
              <a:rPr lang="en-US" sz="3600" b="1" dirty="0">
                <a:solidFill>
                  <a:schemeClr val="bg1">
                    <a:lumMod val="95000"/>
                    <a:lumOff val="5000"/>
                  </a:schemeClr>
                </a:solidFill>
                <a:latin typeface="+mj-lt"/>
                <a:cs typeface="+mj-cs"/>
              </a:rPr>
              <a:t>Reason to follow up #2:</a:t>
            </a:r>
            <a:br>
              <a:rPr lang="en-US" sz="3600" b="1" dirty="0">
                <a:solidFill>
                  <a:schemeClr val="bg1">
                    <a:lumMod val="95000"/>
                    <a:lumOff val="5000"/>
                  </a:schemeClr>
                </a:solidFill>
                <a:latin typeface="+mj-lt"/>
                <a:cs typeface="+mj-cs"/>
              </a:rPr>
            </a:br>
            <a:br>
              <a:rPr lang="en-US" sz="3600" b="1" dirty="0">
                <a:solidFill>
                  <a:schemeClr val="bg1">
                    <a:lumMod val="95000"/>
                    <a:lumOff val="5000"/>
                  </a:schemeClr>
                </a:solidFill>
                <a:latin typeface="+mj-lt"/>
                <a:cs typeface="+mj-cs"/>
              </a:rPr>
            </a:br>
            <a:r>
              <a:rPr lang="en-US" sz="3600" b="1" u="sng" cap="none" dirty="0">
                <a:solidFill>
                  <a:schemeClr val="bg1">
                    <a:lumMod val="95000"/>
                    <a:lumOff val="5000"/>
                  </a:schemeClr>
                </a:solidFill>
                <a:latin typeface="+mj-lt"/>
                <a:cs typeface="+mj-cs"/>
              </a:rPr>
              <a:t>Personalized Content:</a:t>
            </a:r>
            <a:r>
              <a:rPr lang="en-US" sz="3600" b="1" cap="none" dirty="0">
                <a:solidFill>
                  <a:schemeClr val="bg1">
                    <a:lumMod val="95000"/>
                    <a:lumOff val="5000"/>
                  </a:schemeClr>
                </a:solidFill>
                <a:latin typeface="+mj-lt"/>
                <a:cs typeface="+mj-cs"/>
              </a:rPr>
              <a:t> </a:t>
            </a:r>
            <a:br>
              <a:rPr lang="en-US" sz="2600" cap="none" dirty="0">
                <a:solidFill>
                  <a:schemeClr val="bg1">
                    <a:lumMod val="95000"/>
                    <a:lumOff val="5000"/>
                  </a:schemeClr>
                </a:solidFill>
                <a:latin typeface="+mj-lt"/>
                <a:cs typeface="+mj-cs"/>
              </a:rPr>
            </a:br>
            <a:br>
              <a:rPr lang="en-US" sz="2600" cap="none" dirty="0">
                <a:solidFill>
                  <a:schemeClr val="bg1"/>
                </a:solidFill>
                <a:latin typeface="+mj-lt"/>
                <a:cs typeface="+mj-cs"/>
              </a:rPr>
            </a:br>
            <a:r>
              <a:rPr lang="en-US" sz="2200" cap="none" dirty="0">
                <a:solidFill>
                  <a:schemeClr val="bg1"/>
                </a:solidFill>
              </a:rPr>
              <a:t>If you are using tools like </a:t>
            </a:r>
            <a:r>
              <a:rPr lang="en-US" sz="2200" b="1" u="sng" cap="none" dirty="0" err="1">
                <a:solidFill>
                  <a:schemeClr val="bg1"/>
                </a:solidFill>
                <a:hlinkClick r:id="rId3">
                  <a:extLst>
                    <a:ext uri="{A12FA001-AC4F-418D-AE19-62706E023703}">
                      <ahyp:hlinkClr xmlns:ahyp="http://schemas.microsoft.com/office/drawing/2018/hyperlinkcolor" val="tx"/>
                    </a:ext>
                  </a:extLst>
                </a:hlinkClick>
              </a:rPr>
              <a:t>Bigtincan</a:t>
            </a:r>
            <a:r>
              <a:rPr lang="en-US" sz="2200" cap="none" dirty="0">
                <a:solidFill>
                  <a:schemeClr val="bg1"/>
                </a:solidFill>
              </a:rPr>
              <a:t> or </a:t>
            </a:r>
            <a:r>
              <a:rPr lang="en-US" sz="2200" b="1" u="sng" cap="none" dirty="0" err="1">
                <a:solidFill>
                  <a:schemeClr val="bg1"/>
                </a:solidFill>
                <a:hlinkClick r:id="rId4">
                  <a:extLst>
                    <a:ext uri="{A12FA001-AC4F-418D-AE19-62706E023703}">
                      <ahyp:hlinkClr xmlns:ahyp="http://schemas.microsoft.com/office/drawing/2018/hyperlinkcolor" val="tx"/>
                    </a:ext>
                  </a:extLst>
                </a:hlinkClick>
              </a:rPr>
              <a:t>KnowledgeTree</a:t>
            </a:r>
            <a:r>
              <a:rPr lang="en-US" sz="2200" cap="none" dirty="0">
                <a:solidFill>
                  <a:schemeClr val="bg1"/>
                </a:solidFill>
              </a:rPr>
              <a:t>, they’ll help you easily find relevant content that is tailored to your prospect and pique their interest. Then you can flip them a quick email, with a line like, “Thought you might be interested in this based on our last conversation…” and then follow up with a few days later to discuss the article in question. If you don’t have access to those platforms, a simple </a:t>
            </a:r>
            <a:r>
              <a:rPr lang="en-US" sz="2200" b="1" u="sng" cap="none" dirty="0">
                <a:solidFill>
                  <a:schemeClr val="bg1"/>
                </a:solidFill>
                <a:hlinkClick r:id="rId5">
                  <a:extLst>
                    <a:ext uri="{A12FA001-AC4F-418D-AE19-62706E023703}">
                      <ahyp:hlinkClr xmlns:ahyp="http://schemas.microsoft.com/office/drawing/2018/hyperlinkcolor" val="tx"/>
                    </a:ext>
                  </a:extLst>
                </a:hlinkClick>
              </a:rPr>
              <a:t>Google alert</a:t>
            </a:r>
            <a:r>
              <a:rPr lang="en-US" sz="2200" b="1" u="sng" cap="none" dirty="0">
                <a:solidFill>
                  <a:schemeClr val="bg1"/>
                </a:solidFill>
              </a:rPr>
              <a:t> </a:t>
            </a:r>
            <a:r>
              <a:rPr lang="en-US" sz="2200" cap="none" dirty="0">
                <a:solidFill>
                  <a:schemeClr val="bg1"/>
                </a:solidFill>
              </a:rPr>
              <a:t>can set you up for follow-up success in a similar </a:t>
            </a:r>
            <a:r>
              <a:rPr lang="en-US" sz="2200" cap="none" dirty="0" err="1">
                <a:solidFill>
                  <a:schemeClr val="bg1"/>
                </a:solidFill>
              </a:rPr>
              <a:t>way.</a:t>
            </a:r>
            <a:r>
              <a:rPr lang="en-US" sz="3600" dirty="0" err="1">
                <a:solidFill>
                  <a:schemeClr val="tx1"/>
                </a:solidFill>
              </a:rPr>
              <a:t>up</a:t>
            </a:r>
            <a:r>
              <a:rPr lang="en-US" sz="3600" dirty="0">
                <a:solidFill>
                  <a:schemeClr val="tx1"/>
                </a:solidFill>
              </a:rPr>
              <a:t> for follow-up </a:t>
            </a:r>
            <a:r>
              <a:rPr lang="en-US" sz="2800" dirty="0">
                <a:solidFill>
                  <a:schemeClr val="tx1"/>
                </a:solidFill>
              </a:rPr>
              <a:t>success in a similar way.</a:t>
            </a:r>
            <a:br>
              <a:rPr lang="en-US" sz="2800" dirty="0">
                <a:solidFill>
                  <a:schemeClr val="tx1"/>
                </a:solidFill>
              </a:rPr>
            </a:br>
            <a:br>
              <a:rPr lang="en-US" sz="2600" dirty="0">
                <a:solidFill>
                  <a:schemeClr val="bg1">
                    <a:lumMod val="95000"/>
                    <a:lumOff val="5000"/>
                  </a:schemeClr>
                </a:solidFill>
                <a:latin typeface="+mj-lt"/>
                <a:cs typeface="+mj-cs"/>
              </a:rPr>
            </a:br>
            <a:endParaRPr lang="en-US" sz="2600" dirty="0">
              <a:solidFill>
                <a:schemeClr val="bg1">
                  <a:lumMod val="95000"/>
                  <a:lumOff val="5000"/>
                </a:schemeClr>
              </a:solidFill>
              <a:latin typeface="+mj-lt"/>
              <a:cs typeface="+mj-cs"/>
            </a:endParaRPr>
          </a:p>
        </p:txBody>
      </p:sp>
      <p:sp>
        <p:nvSpPr>
          <p:cNvPr id="5" name="Slide Number Placeholder 4"/>
          <p:cNvSpPr>
            <a:spLocks noGrp="1"/>
          </p:cNvSpPr>
          <p:nvPr>
            <p:ph type="sldNum" sz="quarter" idx="12"/>
          </p:nvPr>
        </p:nvSpPr>
        <p:spPr>
          <a:xfrm>
            <a:off x="11357071" y="264953"/>
            <a:ext cx="548640" cy="548640"/>
          </a:xfrm>
          <a:prstGeom prst="ellipse">
            <a:avLst/>
          </a:prstGeom>
          <a:solidFill>
            <a:srgbClr val="7F7F7F"/>
          </a:solidFill>
        </p:spPr>
        <p:txBody>
          <a:bodyPr vert="horz" lIns="91440" tIns="45720" rIns="91440" bIns="45720" rtlCol="0" anchor="ctr">
            <a:normAutofit/>
          </a:bodyPr>
          <a:lstStyle/>
          <a:p>
            <a:pPr algn="ctr" defTabSz="457200">
              <a:spcAft>
                <a:spcPts val="600"/>
              </a:spcAft>
            </a:pPr>
            <a:fld id="{334C5153-70F3-9C47-B2BA-087581A486FC}" type="slidenum">
              <a:rPr lang="en-US" sz="1500">
                <a:solidFill>
                  <a:srgbClr val="FFFFFF"/>
                </a:solidFill>
                <a:latin typeface="+mn-lt"/>
                <a:cs typeface="+mn-cs"/>
              </a:rPr>
              <a:pPr algn="ctr" defTabSz="457200">
                <a:spcAft>
                  <a:spcPts val="600"/>
                </a:spcAft>
              </a:pPr>
              <a:t>8</a:t>
            </a:fld>
            <a:endParaRPr lang="en-US" sz="1500">
              <a:solidFill>
                <a:srgbClr val="FFFFFF"/>
              </a:solidFill>
              <a:latin typeface="+mn-lt"/>
              <a:cs typeface="+mn-cs"/>
            </a:endParaRPr>
          </a:p>
        </p:txBody>
      </p:sp>
    </p:spTree>
    <p:extLst>
      <p:ext uri="{BB962C8B-B14F-4D97-AF65-F5344CB8AC3E}">
        <p14:creationId xmlns:p14="http://schemas.microsoft.com/office/powerpoint/2010/main" val="304376459"/>
      </p:ext>
    </p:extLst>
  </p:cSld>
  <p:clrMapOvr>
    <a:overrideClrMapping bg1="dk1" tx1="lt1" bg2="dk2" tx2="lt2" accent1="accent1" accent2="accent2" accent3="accent3" accent4="accent4" accent5="accent5" accent6="accent6" hlink="hlink" folHlink="folHlink"/>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
        <p:cNvGrpSpPr/>
        <p:nvPr/>
      </p:nvGrpSpPr>
      <p:grpSpPr>
        <a:xfrm>
          <a:off x="0" y="0"/>
          <a:ext cx="0" cy="0"/>
          <a:chOff x="0" y="0"/>
          <a:chExt cx="0" cy="0"/>
        </a:xfrm>
      </p:grpSpPr>
      <p:sp>
        <p:nvSpPr>
          <p:cNvPr id="23" name="Freeform: Shape 22">
            <a:extLst>
              <a:ext uri="{FF2B5EF4-FFF2-40B4-BE49-F238E27FC236}">
                <a16:creationId xmlns:a16="http://schemas.microsoft.com/office/drawing/2014/main" id="{66B332A4-D438-4773-A77F-5ED49A448D9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953768" y="0"/>
            <a:ext cx="8284464" cy="6858000"/>
          </a:xfrm>
          <a:custGeom>
            <a:avLst/>
            <a:gdLst>
              <a:gd name="connsiteX0" fmla="*/ 1818109 w 8284464"/>
              <a:gd name="connsiteY0" fmla="*/ 0 h 6858000"/>
              <a:gd name="connsiteX1" fmla="*/ 6466355 w 8284464"/>
              <a:gd name="connsiteY1" fmla="*/ 0 h 6858000"/>
              <a:gd name="connsiteX2" fmla="*/ 6620596 w 8284464"/>
              <a:gd name="connsiteY2" fmla="*/ 109683 h 6858000"/>
              <a:gd name="connsiteX3" fmla="*/ 8284464 w 8284464"/>
              <a:gd name="connsiteY3" fmla="*/ 3429000 h 6858000"/>
              <a:gd name="connsiteX4" fmla="*/ 6620596 w 8284464"/>
              <a:gd name="connsiteY4" fmla="*/ 6748318 h 6858000"/>
              <a:gd name="connsiteX5" fmla="*/ 6466355 w 8284464"/>
              <a:gd name="connsiteY5" fmla="*/ 6858000 h 6858000"/>
              <a:gd name="connsiteX6" fmla="*/ 1818109 w 8284464"/>
              <a:gd name="connsiteY6" fmla="*/ 6858000 h 6858000"/>
              <a:gd name="connsiteX7" fmla="*/ 1663869 w 8284464"/>
              <a:gd name="connsiteY7" fmla="*/ 6748318 h 6858000"/>
              <a:gd name="connsiteX8" fmla="*/ 0 w 8284464"/>
              <a:gd name="connsiteY8" fmla="*/ 3429000 h 6858000"/>
              <a:gd name="connsiteX9" fmla="*/ 1663869 w 8284464"/>
              <a:gd name="connsiteY9" fmla="*/ 10968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284464" h="6858000">
                <a:moveTo>
                  <a:pt x="1818109" y="0"/>
                </a:moveTo>
                <a:lnTo>
                  <a:pt x="6466355" y="0"/>
                </a:lnTo>
                <a:lnTo>
                  <a:pt x="6620596" y="109683"/>
                </a:lnTo>
                <a:cubicBezTo>
                  <a:pt x="7630666" y="865069"/>
                  <a:pt x="8284464" y="2070683"/>
                  <a:pt x="8284464" y="3429000"/>
                </a:cubicBezTo>
                <a:cubicBezTo>
                  <a:pt x="8284464" y="4787317"/>
                  <a:pt x="7630666" y="5992931"/>
                  <a:pt x="6620596" y="6748318"/>
                </a:cubicBezTo>
                <a:lnTo>
                  <a:pt x="6466355" y="6858000"/>
                </a:lnTo>
                <a:lnTo>
                  <a:pt x="1818109" y="6858000"/>
                </a:lnTo>
                <a:lnTo>
                  <a:pt x="1663869" y="6748318"/>
                </a:lnTo>
                <a:cubicBezTo>
                  <a:pt x="653798" y="5992931"/>
                  <a:pt x="0" y="4787317"/>
                  <a:pt x="0" y="3429000"/>
                </a:cubicBezTo>
                <a:cubicBezTo>
                  <a:pt x="0" y="2070683"/>
                  <a:pt x="653798" y="865069"/>
                  <a:pt x="1663869" y="109683"/>
                </a:cubicBezTo>
                <a:close/>
              </a:path>
            </a:pathLst>
          </a:cu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6" name="Freeform: Shape 24">
            <a:extLst>
              <a:ext uri="{FF2B5EF4-FFF2-40B4-BE49-F238E27FC236}">
                <a16:creationId xmlns:a16="http://schemas.microsoft.com/office/drawing/2014/main" id="{DF9AD32D-FF05-44F4-BD4D-9CEE89B71E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118360" y="0"/>
            <a:ext cx="7955280" cy="6858000"/>
          </a:xfrm>
          <a:custGeom>
            <a:avLst/>
            <a:gdLst>
              <a:gd name="connsiteX0" fmla="*/ 1962423 w 7955280"/>
              <a:gd name="connsiteY0" fmla="*/ 0 h 6858000"/>
              <a:gd name="connsiteX1" fmla="*/ 5992858 w 7955280"/>
              <a:gd name="connsiteY1" fmla="*/ 0 h 6858000"/>
              <a:gd name="connsiteX2" fmla="*/ 6040191 w 7955280"/>
              <a:gd name="connsiteY2" fmla="*/ 27216 h 6858000"/>
              <a:gd name="connsiteX3" fmla="*/ 7955280 w 7955280"/>
              <a:gd name="connsiteY3" fmla="*/ 3429000 h 6858000"/>
              <a:gd name="connsiteX4" fmla="*/ 6040191 w 7955280"/>
              <a:gd name="connsiteY4" fmla="*/ 6830784 h 6858000"/>
              <a:gd name="connsiteX5" fmla="*/ 5992858 w 7955280"/>
              <a:gd name="connsiteY5" fmla="*/ 6858000 h 6858000"/>
              <a:gd name="connsiteX6" fmla="*/ 1962423 w 7955280"/>
              <a:gd name="connsiteY6" fmla="*/ 6858000 h 6858000"/>
              <a:gd name="connsiteX7" fmla="*/ 1915089 w 7955280"/>
              <a:gd name="connsiteY7" fmla="*/ 6830784 h 6858000"/>
              <a:gd name="connsiteX8" fmla="*/ 0 w 7955280"/>
              <a:gd name="connsiteY8" fmla="*/ 3429000 h 6858000"/>
              <a:gd name="connsiteX9" fmla="*/ 1915089 w 7955280"/>
              <a:gd name="connsiteY9" fmla="*/ 27216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955280" h="6858000">
                <a:moveTo>
                  <a:pt x="1962423" y="0"/>
                </a:moveTo>
                <a:lnTo>
                  <a:pt x="5992858" y="0"/>
                </a:lnTo>
                <a:lnTo>
                  <a:pt x="6040191" y="27216"/>
                </a:lnTo>
                <a:cubicBezTo>
                  <a:pt x="7188332" y="724844"/>
                  <a:pt x="7955280" y="1987357"/>
                  <a:pt x="7955280" y="3429000"/>
                </a:cubicBezTo>
                <a:cubicBezTo>
                  <a:pt x="7955280" y="4870644"/>
                  <a:pt x="7188332" y="6133157"/>
                  <a:pt x="6040191" y="6830784"/>
                </a:cubicBezTo>
                <a:lnTo>
                  <a:pt x="5992858" y="6858000"/>
                </a:lnTo>
                <a:lnTo>
                  <a:pt x="1962423" y="6858000"/>
                </a:lnTo>
                <a:lnTo>
                  <a:pt x="1915089" y="6830784"/>
                </a:lnTo>
                <a:cubicBezTo>
                  <a:pt x="766948" y="6133157"/>
                  <a:pt x="0" y="4870644"/>
                  <a:pt x="0" y="3429000"/>
                </a:cubicBezTo>
                <a:cubicBezTo>
                  <a:pt x="0" y="1987357"/>
                  <a:pt x="766948" y="724844"/>
                  <a:pt x="1915089" y="27216"/>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p:cNvSpPr>
            <a:spLocks noGrp="1"/>
          </p:cNvSpPr>
          <p:nvPr>
            <p:ph type="title"/>
          </p:nvPr>
        </p:nvSpPr>
        <p:spPr>
          <a:xfrm>
            <a:off x="2555631" y="1441937"/>
            <a:ext cx="7080738" cy="4802745"/>
          </a:xfrm>
        </p:spPr>
        <p:txBody>
          <a:bodyPr vert="horz" lIns="91440" tIns="45720" rIns="91440" bIns="45720" rtlCol="0" anchor="ctr">
            <a:noAutofit/>
          </a:bodyPr>
          <a:lstStyle/>
          <a:p>
            <a:pPr algn="ctr" defTabSz="914400"/>
            <a:r>
              <a:rPr lang="en-US" sz="2800" b="1" cap="none" dirty="0">
                <a:solidFill>
                  <a:schemeClr val="bg1"/>
                </a:solidFill>
                <a:latin typeface="+mj-lt"/>
                <a:cs typeface="+mj-cs"/>
              </a:rPr>
              <a:t>Reason to follow up #3:</a:t>
            </a:r>
            <a:br>
              <a:rPr lang="en-US" sz="2400" b="1" cap="none" dirty="0">
                <a:solidFill>
                  <a:schemeClr val="bg1"/>
                </a:solidFill>
                <a:latin typeface="+mj-lt"/>
                <a:cs typeface="+mj-cs"/>
              </a:rPr>
            </a:br>
            <a:br>
              <a:rPr lang="en-US" sz="2400" b="1" cap="none" dirty="0">
                <a:solidFill>
                  <a:schemeClr val="bg1"/>
                </a:solidFill>
                <a:latin typeface="+mj-lt"/>
                <a:cs typeface="+mj-cs"/>
              </a:rPr>
            </a:br>
            <a:r>
              <a:rPr lang="en-US" sz="2400" b="1" u="sng" cap="none" dirty="0">
                <a:solidFill>
                  <a:schemeClr val="bg1"/>
                </a:solidFill>
              </a:rPr>
              <a:t>New Information:</a:t>
            </a:r>
            <a:br>
              <a:rPr lang="en-US" sz="2400" b="1" u="sng" cap="none" dirty="0">
                <a:solidFill>
                  <a:schemeClr val="bg1"/>
                </a:solidFill>
              </a:rPr>
            </a:br>
            <a:r>
              <a:rPr lang="en-US" sz="2400" cap="none" dirty="0">
                <a:solidFill>
                  <a:schemeClr val="bg1"/>
                </a:solidFill>
              </a:rPr>
              <a:t> A great way to get your prospect excited about your product or service is to be excited about it yourself. When there are changes, improvements or new features on offer, get in contact and share the good news! As always, be ready to explain how anything new can help them and their specific business and keep the call focused on them after the initial excitement.</a:t>
            </a:r>
            <a:br>
              <a:rPr lang="en-US" sz="2400" cap="none" dirty="0">
                <a:solidFill>
                  <a:schemeClr val="bg1"/>
                </a:solidFill>
              </a:rPr>
            </a:br>
            <a:br>
              <a:rPr lang="en-US" sz="2400" cap="none" dirty="0">
                <a:solidFill>
                  <a:schemeClr val="bg1"/>
                </a:solidFill>
              </a:rPr>
            </a:br>
            <a:br>
              <a:rPr lang="en-US" sz="2400" cap="none" dirty="0">
                <a:solidFill>
                  <a:schemeClr val="bg1"/>
                </a:solidFill>
                <a:latin typeface="+mj-lt"/>
                <a:cs typeface="+mj-cs"/>
              </a:rPr>
            </a:br>
            <a:endParaRPr lang="en-US" sz="2400" cap="none" dirty="0">
              <a:solidFill>
                <a:schemeClr val="bg1"/>
              </a:solidFill>
              <a:latin typeface="+mj-lt"/>
              <a:cs typeface="+mj-cs"/>
            </a:endParaRPr>
          </a:p>
        </p:txBody>
      </p:sp>
      <p:sp>
        <p:nvSpPr>
          <p:cNvPr id="5" name="Slide Number Placeholder 4"/>
          <p:cNvSpPr>
            <a:spLocks noGrp="1"/>
          </p:cNvSpPr>
          <p:nvPr>
            <p:ph type="sldNum" sz="quarter" idx="12"/>
          </p:nvPr>
        </p:nvSpPr>
        <p:spPr>
          <a:xfrm>
            <a:off x="11357071" y="264953"/>
            <a:ext cx="548640" cy="548640"/>
          </a:xfrm>
          <a:prstGeom prst="ellipse">
            <a:avLst/>
          </a:prstGeom>
          <a:solidFill>
            <a:srgbClr val="7F7F7F"/>
          </a:solidFill>
        </p:spPr>
        <p:txBody>
          <a:bodyPr vert="horz" lIns="91440" tIns="45720" rIns="91440" bIns="45720" rtlCol="0" anchor="ctr">
            <a:normAutofit/>
          </a:bodyPr>
          <a:lstStyle/>
          <a:p>
            <a:pPr algn="ctr" defTabSz="457200">
              <a:spcAft>
                <a:spcPts val="600"/>
              </a:spcAft>
            </a:pPr>
            <a:fld id="{334C5153-70F3-9C47-B2BA-087581A486FC}" type="slidenum">
              <a:rPr lang="en-US" sz="1500">
                <a:solidFill>
                  <a:srgbClr val="FFFFFF"/>
                </a:solidFill>
                <a:latin typeface="+mn-lt"/>
                <a:cs typeface="+mn-cs"/>
              </a:rPr>
              <a:pPr algn="ctr" defTabSz="457200">
                <a:spcAft>
                  <a:spcPts val="600"/>
                </a:spcAft>
              </a:pPr>
              <a:t>9</a:t>
            </a:fld>
            <a:endParaRPr lang="en-US" sz="1500">
              <a:solidFill>
                <a:srgbClr val="FFFFFF"/>
              </a:solidFill>
              <a:latin typeface="+mn-lt"/>
              <a:cs typeface="+mn-cs"/>
            </a:endParaRPr>
          </a:p>
        </p:txBody>
      </p:sp>
    </p:spTree>
    <p:extLst>
      <p:ext uri="{BB962C8B-B14F-4D97-AF65-F5344CB8AC3E}">
        <p14:creationId xmlns:p14="http://schemas.microsoft.com/office/powerpoint/2010/main" val="894505"/>
      </p:ext>
    </p:extLst>
  </p:cSld>
  <p:clrMapOvr>
    <a:overrideClrMapping bg1="dk1" tx1="lt1" bg2="dk2" tx2="lt2" accent1="accent1" accent2="accent2" accent3="accent3" accent4="accent4" accent5="accent5" accent6="accent6" hlink="hlink" folHlink="folHlink"/>
  </p:clrMapOvr>
</p:sld>
</file>

<file path=ppt/theme/theme1.xml><?xml version="1.0" encoding="utf-8"?>
<a:theme xmlns:a="http://schemas.openxmlformats.org/drawingml/2006/main" name="1_Office Theme">
  <a:themeElements>
    <a:clrScheme name="Custom 1">
      <a:dk1>
        <a:sysClr val="windowText" lastClr="000000"/>
      </a:dk1>
      <a:lt1>
        <a:sysClr val="window" lastClr="FFFFFF"/>
      </a:lt1>
      <a:dk2>
        <a:srgbClr val="0096D2"/>
      </a:dk2>
      <a:lt2>
        <a:srgbClr val="EAEAEA"/>
      </a:lt2>
      <a:accent1>
        <a:srgbClr val="0096D2"/>
      </a:accent1>
      <a:accent2>
        <a:srgbClr val="797C7F"/>
      </a:accent2>
      <a:accent3>
        <a:srgbClr val="0096D2"/>
      </a:accent3>
      <a:accent4>
        <a:srgbClr val="797C7F"/>
      </a:accent4>
      <a:accent5>
        <a:srgbClr val="0096D2"/>
      </a:accent5>
      <a:accent6>
        <a:srgbClr val="797C7F"/>
      </a:accent6>
      <a:hlink>
        <a:srgbClr val="797C7F"/>
      </a:hlink>
      <a:folHlink>
        <a:srgbClr val="797C7F"/>
      </a:folHlink>
    </a:clrScheme>
    <a:fontScheme name="Austin">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TotalTime>
  <Words>631</Words>
  <Application>Microsoft Office PowerPoint</Application>
  <PresentationFormat>Widescreen</PresentationFormat>
  <Paragraphs>82</Paragraphs>
  <Slides>16</Slides>
  <Notes>16</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16</vt:i4>
      </vt:variant>
    </vt:vector>
  </HeadingPairs>
  <TitlesOfParts>
    <vt:vector size="20" baseType="lpstr">
      <vt:lpstr>Arial</vt:lpstr>
      <vt:lpstr>Calibri</vt:lpstr>
      <vt:lpstr>Century Gothic</vt:lpstr>
      <vt:lpstr>1_Office Theme</vt:lpstr>
      <vt:lpstr>Mastering the follow-up: A 3-WEEK GUIDE WEEK 3: PERSONALIZING YOUR FOLLOW-UP</vt:lpstr>
      <vt:lpstr>PowerPoint Presentation</vt:lpstr>
      <vt:lpstr>PowerPoint Presentation</vt:lpstr>
      <vt:lpstr>The problem</vt:lpstr>
      <vt:lpstr>SOLUTIONS:  Personalize Your Follow-Up</vt:lpstr>
      <vt:lpstr>Have a Reason to Follow-Up!</vt:lpstr>
      <vt:lpstr>Reason to follow up #1:  Answers to Questions:   In your initial phone call or meeting, it’s often a good thing if you don’t have all the answers on the spot as it’s a great excuse for a welcome follow-up. Make sure you respond to unanswered questions quickly and effectively. </vt:lpstr>
      <vt:lpstr>Reason to follow up #2:  Personalized Content:   If you are using tools like Bigtincan or KnowledgeTree, they’ll help you easily find relevant content that is tailored to your prospect and pique their interest. Then you can flip them a quick email, with a line like, “Thought you might be interested in this based on our last conversation…” and then follow up with a few days later to discuss the article in question. If you don’t have access to those platforms, a simple Google alert can set you up for follow-up success in a similar way.up for follow-up success in a similar way.  </vt:lpstr>
      <vt:lpstr>Reason to follow up #3:  New Information:  A great way to get your prospect excited about your product or service is to be excited about it yourself. When there are changes, improvements or new features on offer, get in contact and share the good news! As always, be ready to explain how anything new can help them and their specific business and keep the call focused on them after the initial excitement.   </vt:lpstr>
      <vt:lpstr>Reason to follow up #4:  Case Studies These are important to share with prospects for obvious reasons, but again, keep it tailored and personalized. Make sure the testimonial or case study comes from a happy customer who had similar needs or interests as your current prospect.    </vt:lpstr>
      <vt:lpstr>Reason to follow up #5:  Help Success in sales is about convincing a prospect your company or product is the best solution to their business pain. But what if you can help them out in other ways? It’s another great reason to follow-up! Listening carefully is key here. Don’t just listen for ways your product or service can help, often the smallest, seemly inconsequential details can give you a way to connect. Heard them say they are looking for a venue to host a retirement party for a long-standing member of the team? Flip them an email with your recommendation of a great restaurant.    </vt:lpstr>
      <vt:lpstr>DEFINE CLEAR NEXT STEPS</vt:lpstr>
      <vt:lpstr>DEFINE CLEAR NEXT STEPS</vt:lpstr>
      <vt:lpstr>ACTIVITY</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Mastering the follow-up: A 4-WEEK GUIDE WEEK 3: PERSONALIZING YOR FOLLOW-UP</dc:title>
  <dc:creator>Rupelyn Osorio</dc:creator>
  <cp:lastModifiedBy>Rupelyn Osorio</cp:lastModifiedBy>
  <cp:revision>4</cp:revision>
  <dcterms:created xsi:type="dcterms:W3CDTF">2019-05-08T21:18:57Z</dcterms:created>
  <dcterms:modified xsi:type="dcterms:W3CDTF">2019-05-08T21:29:56Z</dcterms:modified>
</cp:coreProperties>
</file>