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406" r:id="rId2"/>
    <p:sldId id="428" r:id="rId3"/>
    <p:sldId id="296" r:id="rId4"/>
    <p:sldId id="432" r:id="rId5"/>
    <p:sldId id="435" r:id="rId6"/>
    <p:sldId id="434" r:id="rId7"/>
    <p:sldId id="433" r:id="rId8"/>
    <p:sldId id="437" r:id="rId9"/>
    <p:sldId id="436" r:id="rId10"/>
    <p:sldId id="431" r:id="rId11"/>
    <p:sldId id="430"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holas Crowe" initials="NC" lastIdx="5" clrIdx="0">
    <p:extLst>
      <p:ext uri="{19B8F6BF-5375-455C-9EA6-DF929625EA0E}">
        <p15:presenceInfo xmlns:p15="http://schemas.microsoft.com/office/powerpoint/2012/main" userId="S-1-5-21-2056276045-1667452615-1629300891-7413" providerId="AD"/>
      </p:ext>
    </p:extLst>
  </p:cmAuthor>
  <p:cmAuthor id="2" name="Rupelyn Osorio" initials="RO" lastIdx="1" clrIdx="1">
    <p:extLst>
      <p:ext uri="{19B8F6BF-5375-455C-9EA6-DF929625EA0E}">
        <p15:presenceInfo xmlns:p15="http://schemas.microsoft.com/office/powerpoint/2012/main" userId="S-1-5-21-2056276045-1667452615-1629300891-6572" providerId="AD"/>
      </p:ext>
    </p:extLst>
  </p:cmAuthor>
  <p:cmAuthor id="3" name="Nicholas Crowe" initials="NC [2]" lastIdx="6" clrIdx="2">
    <p:extLst>
      <p:ext uri="{19B8F6BF-5375-455C-9EA6-DF929625EA0E}">
        <p15:presenceInfo xmlns:p15="http://schemas.microsoft.com/office/powerpoint/2012/main" userId="S::NCrowe@cpsa.com::26185f7e-6d36-4886-9dd0-7b5568a3c1a7" providerId="AD"/>
      </p:ext>
    </p:extLst>
  </p:cmAuthor>
  <p:cmAuthor id="4" name="Rupelyn Osorio" initials="RO [2]" lastIdx="5" clrIdx="3">
    <p:extLst>
      <p:ext uri="{19B8F6BF-5375-455C-9EA6-DF929625EA0E}">
        <p15:presenceInfo xmlns:p15="http://schemas.microsoft.com/office/powerpoint/2012/main" userId="S::rosorio@cpsa.com::a62991b4-f815-4bd5-95a4-edc2ff4eed7e" providerId="AD"/>
      </p:ext>
    </p:extLst>
  </p:cmAuthor>
  <p:cmAuthor id="5" name="Bill Banham" initials="BB" lastIdx="4" clrIdx="4">
    <p:extLst>
      <p:ext uri="{19B8F6BF-5375-455C-9EA6-DF929625EA0E}">
        <p15:presenceInfo xmlns:p15="http://schemas.microsoft.com/office/powerpoint/2012/main" userId="Bill Banh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5" autoAdjust="0"/>
    <p:restoredTop sz="83302" autoAdjust="0"/>
  </p:normalViewPr>
  <p:slideViewPr>
    <p:cSldViewPr snapToGrid="0">
      <p:cViewPr varScale="1">
        <p:scale>
          <a:sx n="57" d="100"/>
          <a:sy n="57" d="100"/>
        </p:scale>
        <p:origin x="5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_rels/data1.xml.rels><?xml version="1.0" encoding="UTF-8" standalone="yes"?>
<Relationships xmlns="http://schemas.openxmlformats.org/package/2006/relationships"><Relationship Id="rId2" Type="http://schemas.openxmlformats.org/officeDocument/2006/relationships/hyperlink" Target="https://www.cpsa.com/resources/articles/follow-up-calls-28-compelling-reasons-why-you-should-be-politely-persistent-and-follow-up-with-your-prospects" TargetMode="External"/><Relationship Id="rId1" Type="http://schemas.openxmlformats.org/officeDocument/2006/relationships/hyperlink" Target="https://www.fastcompany.com/40437743/this-is-how-to-write-a-follow-up-email-thats-not-annoying" TargetMode="External"/></Relationships>
</file>

<file path=ppt/diagrams/_rels/data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hyperlink" Target="https://www.cpsa.com/resources/articles/linkedin-leads-ways-to-drive-more-engagement" TargetMode="External"/><Relationship Id="rId5" Type="http://schemas.openxmlformats.org/officeDocument/2006/relationships/image" Target="../media/image10.svg"/><Relationship Id="rId4" Type="http://schemas.openxmlformats.org/officeDocument/2006/relationships/image" Target="../media/image9.png"/></Relationships>
</file>

<file path=ppt/diagrams/_rels/drawing1.xml.rels><?xml version="1.0" encoding="UTF-8" standalone="yes"?>
<Relationships xmlns="http://schemas.openxmlformats.org/package/2006/relationships"><Relationship Id="rId2" Type="http://schemas.openxmlformats.org/officeDocument/2006/relationships/hyperlink" Target="https://www.cpsa.com/resources/articles/follow-up-calls-28-compelling-reasons-why-you-should-be-politely-persistent-and-follow-up-with-your-prospects" TargetMode="External"/><Relationship Id="rId1" Type="http://schemas.openxmlformats.org/officeDocument/2006/relationships/hyperlink" Target="https://www.fastcompany.com/40437743/this-is-how-to-write-a-follow-up-email-thats-not-annoying" TargetMode="External"/></Relationships>
</file>

<file path=ppt/diagrams/_rels/drawing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5" Type="http://schemas.openxmlformats.org/officeDocument/2006/relationships/hyperlink" Target="https://www.cpsa.com/resources/articles/linkedin-leads-ways-to-drive-more-engagement" TargetMode="External"/><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657F0D-7827-418F-9D68-8BEC26147F22}" type="doc">
      <dgm:prSet loTypeId="urn:microsoft.com/office/officeart/2005/8/layout/process2" loCatId="process" qsTypeId="urn:microsoft.com/office/officeart/2005/8/quickstyle/simple1" qsCatId="simple" csTypeId="urn:microsoft.com/office/officeart/2005/8/colors/colorful2" csCatId="colorful" phldr="1"/>
      <dgm:spPr/>
      <dgm:t>
        <a:bodyPr/>
        <a:lstStyle/>
        <a:p>
          <a:endParaRPr lang="en-US"/>
        </a:p>
      </dgm:t>
    </dgm:pt>
    <dgm:pt modelId="{A391DECD-38E1-485D-9AF5-906944701939}">
      <dgm:prSet custT="1"/>
      <dgm:spPr/>
      <dgm:t>
        <a:bodyPr/>
        <a:lstStyle/>
        <a:p>
          <a:r>
            <a:rPr lang="en-US" sz="2400" dirty="0"/>
            <a:t>The follow-up process can be tedious and unrewarding – it can seem like your follow-ups are not getting you anywhere. Don’t be overly concerned about pestering your prospect with too many messages, calls, or </a:t>
          </a:r>
          <a:r>
            <a:rPr lang="en-US" sz="2400" b="1" u="sng"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emails</a:t>
          </a:r>
          <a:r>
            <a:rPr lang="en-US" sz="2400" dirty="0"/>
            <a:t>, however. </a:t>
          </a:r>
        </a:p>
      </dgm:t>
    </dgm:pt>
    <dgm:pt modelId="{3663AC5A-2D5E-454C-B456-CA1084B7712D}" type="parTrans" cxnId="{AECAF8DA-AED0-4176-958F-39977548F296}">
      <dgm:prSet/>
      <dgm:spPr/>
      <dgm:t>
        <a:bodyPr/>
        <a:lstStyle/>
        <a:p>
          <a:endParaRPr lang="en-US"/>
        </a:p>
      </dgm:t>
    </dgm:pt>
    <dgm:pt modelId="{A9909C0F-312A-46A3-AB58-CC00D64015B4}" type="sibTrans" cxnId="{AECAF8DA-AED0-4176-958F-39977548F296}">
      <dgm:prSet/>
      <dgm:spPr/>
      <dgm:t>
        <a:bodyPr/>
        <a:lstStyle/>
        <a:p>
          <a:endParaRPr lang="en-US"/>
        </a:p>
      </dgm:t>
    </dgm:pt>
    <dgm:pt modelId="{9F4C041E-5669-497E-8DEC-9C8B6CBFA302}">
      <dgm:prSet/>
      <dgm:spPr/>
      <dgm:t>
        <a:bodyPr/>
        <a:lstStyle/>
        <a:p>
          <a:r>
            <a:rPr lang="en-US"/>
            <a:t>Chances are, your prospect has several projects on the go and the reminders are actually helpful.</a:t>
          </a:r>
          <a:r>
            <a:rPr lang="en-US" b="1" u="sng">
              <a:hlinkClick xmlns:r="http://schemas.openxmlformats.org/officeDocument/2006/relationships" r:id="rId2"/>
            </a:rPr>
            <a:t> Persistence pays off</a:t>
          </a:r>
          <a:r>
            <a:rPr lang="en-US"/>
            <a:t>when it comes to follow-ups, so don’t give up too early.</a:t>
          </a:r>
        </a:p>
      </dgm:t>
    </dgm:pt>
    <dgm:pt modelId="{9E93AEBF-4648-448B-9466-AFDC367A2ECB}" type="parTrans" cxnId="{69E3497D-CDC2-42D5-B377-48A801F1B676}">
      <dgm:prSet/>
      <dgm:spPr/>
      <dgm:t>
        <a:bodyPr/>
        <a:lstStyle/>
        <a:p>
          <a:endParaRPr lang="en-US"/>
        </a:p>
      </dgm:t>
    </dgm:pt>
    <dgm:pt modelId="{8CC42607-952B-4D10-84F5-3483F8DE1960}" type="sibTrans" cxnId="{69E3497D-CDC2-42D5-B377-48A801F1B676}">
      <dgm:prSet/>
      <dgm:spPr/>
      <dgm:t>
        <a:bodyPr/>
        <a:lstStyle/>
        <a:p>
          <a:endParaRPr lang="en-US"/>
        </a:p>
      </dgm:t>
    </dgm:pt>
    <dgm:pt modelId="{F6CE764B-A42A-45F1-9B0F-920F334D92F6}" type="pres">
      <dgm:prSet presAssocID="{DA657F0D-7827-418F-9D68-8BEC26147F22}" presName="linearFlow" presStyleCnt="0">
        <dgm:presLayoutVars>
          <dgm:resizeHandles val="exact"/>
        </dgm:presLayoutVars>
      </dgm:prSet>
      <dgm:spPr/>
    </dgm:pt>
    <dgm:pt modelId="{54D43903-8CE6-47AF-A015-60842849A3DB}" type="pres">
      <dgm:prSet presAssocID="{A391DECD-38E1-485D-9AF5-906944701939}" presName="node" presStyleLbl="node1" presStyleIdx="0" presStyleCnt="2">
        <dgm:presLayoutVars>
          <dgm:bulletEnabled val="1"/>
        </dgm:presLayoutVars>
      </dgm:prSet>
      <dgm:spPr/>
    </dgm:pt>
    <dgm:pt modelId="{09A0EF07-2BA7-479F-AC26-42FBF2AFA161}" type="pres">
      <dgm:prSet presAssocID="{A9909C0F-312A-46A3-AB58-CC00D64015B4}" presName="sibTrans" presStyleLbl="sibTrans2D1" presStyleIdx="0" presStyleCnt="1"/>
      <dgm:spPr/>
    </dgm:pt>
    <dgm:pt modelId="{E5223C20-1537-4366-8E15-FF8425348865}" type="pres">
      <dgm:prSet presAssocID="{A9909C0F-312A-46A3-AB58-CC00D64015B4}" presName="connectorText" presStyleLbl="sibTrans2D1" presStyleIdx="0" presStyleCnt="1"/>
      <dgm:spPr/>
    </dgm:pt>
    <dgm:pt modelId="{D0D83BF3-6287-454A-92BD-BB55B172F62E}" type="pres">
      <dgm:prSet presAssocID="{9F4C041E-5669-497E-8DEC-9C8B6CBFA302}" presName="node" presStyleLbl="node1" presStyleIdx="1" presStyleCnt="2">
        <dgm:presLayoutVars>
          <dgm:bulletEnabled val="1"/>
        </dgm:presLayoutVars>
      </dgm:prSet>
      <dgm:spPr/>
    </dgm:pt>
  </dgm:ptLst>
  <dgm:cxnLst>
    <dgm:cxn modelId="{B1F7E40B-83EF-4553-85D0-D8CC91488682}" type="presOf" srcId="{A9909C0F-312A-46A3-AB58-CC00D64015B4}" destId="{09A0EF07-2BA7-479F-AC26-42FBF2AFA161}" srcOrd="0" destOrd="0" presId="urn:microsoft.com/office/officeart/2005/8/layout/process2"/>
    <dgm:cxn modelId="{69E3497D-CDC2-42D5-B377-48A801F1B676}" srcId="{DA657F0D-7827-418F-9D68-8BEC26147F22}" destId="{9F4C041E-5669-497E-8DEC-9C8B6CBFA302}" srcOrd="1" destOrd="0" parTransId="{9E93AEBF-4648-448B-9466-AFDC367A2ECB}" sibTransId="{8CC42607-952B-4D10-84F5-3483F8DE1960}"/>
    <dgm:cxn modelId="{27E5CF99-8457-421E-A58C-593C5CCDDBDB}" type="presOf" srcId="{DA657F0D-7827-418F-9D68-8BEC26147F22}" destId="{F6CE764B-A42A-45F1-9B0F-920F334D92F6}" srcOrd="0" destOrd="0" presId="urn:microsoft.com/office/officeart/2005/8/layout/process2"/>
    <dgm:cxn modelId="{A7B7A1A3-86E8-4550-8D8F-2215226758E0}" type="presOf" srcId="{A391DECD-38E1-485D-9AF5-906944701939}" destId="{54D43903-8CE6-47AF-A015-60842849A3DB}" srcOrd="0" destOrd="0" presId="urn:microsoft.com/office/officeart/2005/8/layout/process2"/>
    <dgm:cxn modelId="{D4631DD1-61DF-4CC5-A875-1958FCDFBE51}" type="presOf" srcId="{9F4C041E-5669-497E-8DEC-9C8B6CBFA302}" destId="{D0D83BF3-6287-454A-92BD-BB55B172F62E}" srcOrd="0" destOrd="0" presId="urn:microsoft.com/office/officeart/2005/8/layout/process2"/>
    <dgm:cxn modelId="{7B2CF9D9-2B32-4261-8549-742899E121CB}" type="presOf" srcId="{A9909C0F-312A-46A3-AB58-CC00D64015B4}" destId="{E5223C20-1537-4366-8E15-FF8425348865}" srcOrd="1" destOrd="0" presId="urn:microsoft.com/office/officeart/2005/8/layout/process2"/>
    <dgm:cxn modelId="{AECAF8DA-AED0-4176-958F-39977548F296}" srcId="{DA657F0D-7827-418F-9D68-8BEC26147F22}" destId="{A391DECD-38E1-485D-9AF5-906944701939}" srcOrd="0" destOrd="0" parTransId="{3663AC5A-2D5E-454C-B456-CA1084B7712D}" sibTransId="{A9909C0F-312A-46A3-AB58-CC00D64015B4}"/>
    <dgm:cxn modelId="{D4AA7233-8463-44F5-BB27-145FAD1FEE4D}" type="presParOf" srcId="{F6CE764B-A42A-45F1-9B0F-920F334D92F6}" destId="{54D43903-8CE6-47AF-A015-60842849A3DB}" srcOrd="0" destOrd="0" presId="urn:microsoft.com/office/officeart/2005/8/layout/process2"/>
    <dgm:cxn modelId="{ACC81038-3D71-4C0B-9884-F660B589BC25}" type="presParOf" srcId="{F6CE764B-A42A-45F1-9B0F-920F334D92F6}" destId="{09A0EF07-2BA7-479F-AC26-42FBF2AFA161}" srcOrd="1" destOrd="0" presId="urn:microsoft.com/office/officeart/2005/8/layout/process2"/>
    <dgm:cxn modelId="{DC07EC52-1518-448F-B536-E008A0059707}" type="presParOf" srcId="{09A0EF07-2BA7-479F-AC26-42FBF2AFA161}" destId="{E5223C20-1537-4366-8E15-FF8425348865}" srcOrd="0" destOrd="0" presId="urn:microsoft.com/office/officeart/2005/8/layout/process2"/>
    <dgm:cxn modelId="{4D366058-CEC9-415B-B054-2D14AEE358B8}" type="presParOf" srcId="{F6CE764B-A42A-45F1-9B0F-920F334D92F6}" destId="{D0D83BF3-6287-454A-92BD-BB55B172F62E}" srcOrd="2"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5B4A42-07AB-45D9-94A9-576E5FDEB4E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46967B1-FB25-4F7F-B9F5-518159ADF74D}">
      <dgm:prSet/>
      <dgm:spPr/>
      <dgm:t>
        <a:bodyPr/>
        <a:lstStyle/>
        <a:p>
          <a:r>
            <a:rPr lang="en-US" dirty="0"/>
            <a:t>Don’t limit yourself to one channel of communication. People prefer to communicate through different channels and at different times. Certain modes of communication also work better for different purposes, so try a variety of methods depending on the type of content you want to share or information you wish to gather.</a:t>
          </a:r>
        </a:p>
      </dgm:t>
    </dgm:pt>
    <dgm:pt modelId="{E03B27C7-F2EA-4A84-B4F4-25D099CE607D}" type="parTrans" cxnId="{6AC44238-7A20-47B7-B653-184ACEC23A73}">
      <dgm:prSet/>
      <dgm:spPr/>
      <dgm:t>
        <a:bodyPr/>
        <a:lstStyle/>
        <a:p>
          <a:endParaRPr lang="en-US"/>
        </a:p>
      </dgm:t>
    </dgm:pt>
    <dgm:pt modelId="{239B02BD-6A91-4F62-ABF6-2D7A218DCCC9}" type="sibTrans" cxnId="{6AC44238-7A20-47B7-B653-184ACEC23A73}">
      <dgm:prSet/>
      <dgm:spPr/>
      <dgm:t>
        <a:bodyPr/>
        <a:lstStyle/>
        <a:p>
          <a:endParaRPr lang="en-US"/>
        </a:p>
      </dgm:t>
    </dgm:pt>
    <dgm:pt modelId="{47F5B65D-6A8B-4956-9E32-98D5C958C468}">
      <dgm:prSet/>
      <dgm:spPr/>
      <dgm:t>
        <a:bodyPr/>
        <a:lstStyle/>
        <a:p>
          <a:r>
            <a:rPr lang="en-US"/>
            <a:t>Your prospects may receive hundreds of emails a day, so calling them may work best for getting their undivided attention. Twitter or </a:t>
          </a:r>
          <a:r>
            <a:rPr lang="en-US" b="1" u="sng">
              <a:hlinkClick xmlns:r="http://schemas.openxmlformats.org/officeDocument/2006/relationships" r:id="rId1"/>
            </a:rPr>
            <a:t>Linkedin</a:t>
          </a:r>
          <a:r>
            <a:rPr lang="en-US"/>
            <a:t> may be better tools for sharing content, however.</a:t>
          </a:r>
        </a:p>
      </dgm:t>
    </dgm:pt>
    <dgm:pt modelId="{DFAAD314-7718-4762-958F-3AE67DEF8031}" type="parTrans" cxnId="{7423729A-20F7-4261-8D30-F9D1E4F57B04}">
      <dgm:prSet/>
      <dgm:spPr/>
      <dgm:t>
        <a:bodyPr/>
        <a:lstStyle/>
        <a:p>
          <a:endParaRPr lang="en-US"/>
        </a:p>
      </dgm:t>
    </dgm:pt>
    <dgm:pt modelId="{B23B47AF-F03C-4A05-A709-CEC7CCBEE1DB}" type="sibTrans" cxnId="{7423729A-20F7-4261-8D30-F9D1E4F57B04}">
      <dgm:prSet/>
      <dgm:spPr/>
      <dgm:t>
        <a:bodyPr/>
        <a:lstStyle/>
        <a:p>
          <a:endParaRPr lang="en-US"/>
        </a:p>
      </dgm:t>
    </dgm:pt>
    <dgm:pt modelId="{4A72E21D-9D8F-4A3F-986E-40B54A196FF9}" type="pres">
      <dgm:prSet presAssocID="{585B4A42-07AB-45D9-94A9-576E5FDEB4ED}" presName="root" presStyleCnt="0">
        <dgm:presLayoutVars>
          <dgm:dir/>
          <dgm:resizeHandles val="exact"/>
        </dgm:presLayoutVars>
      </dgm:prSet>
      <dgm:spPr/>
    </dgm:pt>
    <dgm:pt modelId="{1E8BE6C2-87EA-412E-8668-E622AC3148CB}" type="pres">
      <dgm:prSet presAssocID="{B46967B1-FB25-4F7F-B9F5-518159ADF74D}" presName="compNode" presStyleCnt="0"/>
      <dgm:spPr/>
    </dgm:pt>
    <dgm:pt modelId="{D4539DF8-1A1D-40BC-A31E-78B1828AEFB7}" type="pres">
      <dgm:prSet presAssocID="{B46967B1-FB25-4F7F-B9F5-518159ADF74D}" presName="bgRect" presStyleLbl="bgShp" presStyleIdx="0" presStyleCnt="2"/>
      <dgm:spPr/>
    </dgm:pt>
    <dgm:pt modelId="{6EFE58E4-F371-4DCB-A769-C0418D25F171}" type="pres">
      <dgm:prSet presAssocID="{B46967B1-FB25-4F7F-B9F5-518159ADF74D}" presName="iconRect" presStyleLbl="node1" presStyleIdx="0" presStyleCnt="2"/>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Chat"/>
        </a:ext>
      </dgm:extLst>
    </dgm:pt>
    <dgm:pt modelId="{1A8E6024-EC39-4ECD-B762-673E02536A8E}" type="pres">
      <dgm:prSet presAssocID="{B46967B1-FB25-4F7F-B9F5-518159ADF74D}" presName="spaceRect" presStyleCnt="0"/>
      <dgm:spPr/>
    </dgm:pt>
    <dgm:pt modelId="{7CC745F0-712A-4025-B276-19790FE16EE5}" type="pres">
      <dgm:prSet presAssocID="{B46967B1-FB25-4F7F-B9F5-518159ADF74D}" presName="parTx" presStyleLbl="revTx" presStyleIdx="0" presStyleCnt="2" custLinFactNeighborX="184" custLinFactNeighborY="-7501">
        <dgm:presLayoutVars>
          <dgm:chMax val="0"/>
          <dgm:chPref val="0"/>
        </dgm:presLayoutVars>
      </dgm:prSet>
      <dgm:spPr/>
    </dgm:pt>
    <dgm:pt modelId="{26F73731-F5ED-43A5-9389-9B4F4AC1F925}" type="pres">
      <dgm:prSet presAssocID="{239B02BD-6A91-4F62-ABF6-2D7A218DCCC9}" presName="sibTrans" presStyleCnt="0"/>
      <dgm:spPr/>
    </dgm:pt>
    <dgm:pt modelId="{D81F2A48-0965-4593-BAB5-F0CF80C8D7F9}" type="pres">
      <dgm:prSet presAssocID="{47F5B65D-6A8B-4956-9E32-98D5C958C468}" presName="compNode" presStyleCnt="0"/>
      <dgm:spPr/>
    </dgm:pt>
    <dgm:pt modelId="{621B2E33-B2F0-4E43-A797-F7504F34E4A1}" type="pres">
      <dgm:prSet presAssocID="{47F5B65D-6A8B-4956-9E32-98D5C958C468}" presName="bgRect" presStyleLbl="bgShp" presStyleIdx="1" presStyleCnt="2"/>
      <dgm:spPr/>
    </dgm:pt>
    <dgm:pt modelId="{99AF1809-3A5F-4C71-96C4-1A0E49E10914}" type="pres">
      <dgm:prSet presAssocID="{47F5B65D-6A8B-4956-9E32-98D5C958C468}" presName="iconRect" presStyleLbl="node1" presStyleIdx="1" presStyleCnt="2"/>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Megaphone"/>
        </a:ext>
      </dgm:extLst>
    </dgm:pt>
    <dgm:pt modelId="{7B17EFA7-7112-45A4-91DA-D672F01D8614}" type="pres">
      <dgm:prSet presAssocID="{47F5B65D-6A8B-4956-9E32-98D5C958C468}" presName="spaceRect" presStyleCnt="0"/>
      <dgm:spPr/>
    </dgm:pt>
    <dgm:pt modelId="{6243DFA3-C509-4012-A5F0-1910F07D13D6}" type="pres">
      <dgm:prSet presAssocID="{47F5B65D-6A8B-4956-9E32-98D5C958C468}" presName="parTx" presStyleLbl="revTx" presStyleIdx="1" presStyleCnt="2">
        <dgm:presLayoutVars>
          <dgm:chMax val="0"/>
          <dgm:chPref val="0"/>
        </dgm:presLayoutVars>
      </dgm:prSet>
      <dgm:spPr/>
    </dgm:pt>
  </dgm:ptLst>
  <dgm:cxnLst>
    <dgm:cxn modelId="{5CD80B1F-BBCA-42DB-851D-DDAFB6B141F2}" type="presOf" srcId="{B46967B1-FB25-4F7F-B9F5-518159ADF74D}" destId="{7CC745F0-712A-4025-B276-19790FE16EE5}" srcOrd="0" destOrd="0" presId="urn:microsoft.com/office/officeart/2018/2/layout/IconVerticalSolidList"/>
    <dgm:cxn modelId="{0C27C533-AC08-4DB4-9893-AE23DB4D5207}" type="presOf" srcId="{47F5B65D-6A8B-4956-9E32-98D5C958C468}" destId="{6243DFA3-C509-4012-A5F0-1910F07D13D6}" srcOrd="0" destOrd="0" presId="urn:microsoft.com/office/officeart/2018/2/layout/IconVerticalSolidList"/>
    <dgm:cxn modelId="{6AC44238-7A20-47B7-B653-184ACEC23A73}" srcId="{585B4A42-07AB-45D9-94A9-576E5FDEB4ED}" destId="{B46967B1-FB25-4F7F-B9F5-518159ADF74D}" srcOrd="0" destOrd="0" parTransId="{E03B27C7-F2EA-4A84-B4F4-25D099CE607D}" sibTransId="{239B02BD-6A91-4F62-ABF6-2D7A218DCCC9}"/>
    <dgm:cxn modelId="{DA722D8D-044A-45B0-AA9F-FBE3BEAD1B3F}" type="presOf" srcId="{585B4A42-07AB-45D9-94A9-576E5FDEB4ED}" destId="{4A72E21D-9D8F-4A3F-986E-40B54A196FF9}" srcOrd="0" destOrd="0" presId="urn:microsoft.com/office/officeart/2018/2/layout/IconVerticalSolidList"/>
    <dgm:cxn modelId="{7423729A-20F7-4261-8D30-F9D1E4F57B04}" srcId="{585B4A42-07AB-45D9-94A9-576E5FDEB4ED}" destId="{47F5B65D-6A8B-4956-9E32-98D5C958C468}" srcOrd="1" destOrd="0" parTransId="{DFAAD314-7718-4762-958F-3AE67DEF8031}" sibTransId="{B23B47AF-F03C-4A05-A709-CEC7CCBEE1DB}"/>
    <dgm:cxn modelId="{B8E93FE8-9788-4CA2-8DBC-4B4E0A0D72A7}" type="presParOf" srcId="{4A72E21D-9D8F-4A3F-986E-40B54A196FF9}" destId="{1E8BE6C2-87EA-412E-8668-E622AC3148CB}" srcOrd="0" destOrd="0" presId="urn:microsoft.com/office/officeart/2018/2/layout/IconVerticalSolidList"/>
    <dgm:cxn modelId="{5797B04C-0408-494B-81CC-2D7EAD80F6A4}" type="presParOf" srcId="{1E8BE6C2-87EA-412E-8668-E622AC3148CB}" destId="{D4539DF8-1A1D-40BC-A31E-78B1828AEFB7}" srcOrd="0" destOrd="0" presId="urn:microsoft.com/office/officeart/2018/2/layout/IconVerticalSolidList"/>
    <dgm:cxn modelId="{FD58F764-C338-4EFB-8DF6-D23EB7BFE327}" type="presParOf" srcId="{1E8BE6C2-87EA-412E-8668-E622AC3148CB}" destId="{6EFE58E4-F371-4DCB-A769-C0418D25F171}" srcOrd="1" destOrd="0" presId="urn:microsoft.com/office/officeart/2018/2/layout/IconVerticalSolidList"/>
    <dgm:cxn modelId="{83F529CE-0ADA-4F14-B1E7-FAB34B99F54E}" type="presParOf" srcId="{1E8BE6C2-87EA-412E-8668-E622AC3148CB}" destId="{1A8E6024-EC39-4ECD-B762-673E02536A8E}" srcOrd="2" destOrd="0" presId="urn:microsoft.com/office/officeart/2018/2/layout/IconVerticalSolidList"/>
    <dgm:cxn modelId="{84E5E466-8E41-4499-A22F-5F82F1BB2A0B}" type="presParOf" srcId="{1E8BE6C2-87EA-412E-8668-E622AC3148CB}" destId="{7CC745F0-712A-4025-B276-19790FE16EE5}" srcOrd="3" destOrd="0" presId="urn:microsoft.com/office/officeart/2018/2/layout/IconVerticalSolidList"/>
    <dgm:cxn modelId="{666137B9-175C-49CC-9F71-306A817F3195}" type="presParOf" srcId="{4A72E21D-9D8F-4A3F-986E-40B54A196FF9}" destId="{26F73731-F5ED-43A5-9389-9B4F4AC1F925}" srcOrd="1" destOrd="0" presId="urn:microsoft.com/office/officeart/2018/2/layout/IconVerticalSolidList"/>
    <dgm:cxn modelId="{01C545A1-DC12-4831-9BAB-4B631B499F9C}" type="presParOf" srcId="{4A72E21D-9D8F-4A3F-986E-40B54A196FF9}" destId="{D81F2A48-0965-4593-BAB5-F0CF80C8D7F9}" srcOrd="2" destOrd="0" presId="urn:microsoft.com/office/officeart/2018/2/layout/IconVerticalSolidList"/>
    <dgm:cxn modelId="{0322D919-A83A-46C8-B53D-6FEB06BF4DC3}" type="presParOf" srcId="{D81F2A48-0965-4593-BAB5-F0CF80C8D7F9}" destId="{621B2E33-B2F0-4E43-A797-F7504F34E4A1}" srcOrd="0" destOrd="0" presId="urn:microsoft.com/office/officeart/2018/2/layout/IconVerticalSolidList"/>
    <dgm:cxn modelId="{098A850B-7E3F-4E2C-B3F4-2DF1563EEC49}" type="presParOf" srcId="{D81F2A48-0965-4593-BAB5-F0CF80C8D7F9}" destId="{99AF1809-3A5F-4C71-96C4-1A0E49E10914}" srcOrd="1" destOrd="0" presId="urn:microsoft.com/office/officeart/2018/2/layout/IconVerticalSolidList"/>
    <dgm:cxn modelId="{700DE629-5F8D-48B6-9F31-3CAB2A32D6FE}" type="presParOf" srcId="{D81F2A48-0965-4593-BAB5-F0CF80C8D7F9}" destId="{7B17EFA7-7112-45A4-91DA-D672F01D8614}" srcOrd="2" destOrd="0" presId="urn:microsoft.com/office/officeart/2018/2/layout/IconVerticalSolidList"/>
    <dgm:cxn modelId="{271A3073-0B3A-4930-82CF-8CAA13926384}" type="presParOf" srcId="{D81F2A48-0965-4593-BAB5-F0CF80C8D7F9}" destId="{6243DFA3-C509-4012-A5F0-1910F07D13D6}"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D43903-8CE6-47AF-A015-60842849A3DB}">
      <dsp:nvSpPr>
        <dsp:cNvPr id="0" name=""/>
        <dsp:cNvSpPr/>
      </dsp:nvSpPr>
      <dsp:spPr>
        <a:xfrm>
          <a:off x="0" y="3452"/>
          <a:ext cx="6513603" cy="2260589"/>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The follow-up process can be tedious and unrewarding – it can seem like your follow-ups are not getting you anywhere. Don’t be overly concerned about pestering your prospect with too many messages, calls, or </a:t>
          </a:r>
          <a:r>
            <a:rPr lang="en-US" sz="2400" b="1" u="sng" kern="120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emails</a:t>
          </a:r>
          <a:r>
            <a:rPr lang="en-US" sz="2400" kern="1200" dirty="0"/>
            <a:t>, however. </a:t>
          </a:r>
        </a:p>
      </dsp:txBody>
      <dsp:txXfrm>
        <a:off x="66210" y="69662"/>
        <a:ext cx="6381183" cy="2128169"/>
      </dsp:txXfrm>
    </dsp:sp>
    <dsp:sp modelId="{09A0EF07-2BA7-479F-AC26-42FBF2AFA161}">
      <dsp:nvSpPr>
        <dsp:cNvPr id="0" name=""/>
        <dsp:cNvSpPr/>
      </dsp:nvSpPr>
      <dsp:spPr>
        <a:xfrm rot="5400000">
          <a:off x="2832941" y="2320556"/>
          <a:ext cx="847720" cy="101726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rot="-5400000">
        <a:off x="2951622" y="2405328"/>
        <a:ext cx="610359" cy="593404"/>
      </dsp:txXfrm>
    </dsp:sp>
    <dsp:sp modelId="{D0D83BF3-6287-454A-92BD-BB55B172F62E}">
      <dsp:nvSpPr>
        <dsp:cNvPr id="0" name=""/>
        <dsp:cNvSpPr/>
      </dsp:nvSpPr>
      <dsp:spPr>
        <a:xfrm>
          <a:off x="0" y="3394336"/>
          <a:ext cx="6513603" cy="2260589"/>
        </a:xfrm>
        <a:prstGeom prst="roundRect">
          <a:avLst>
            <a:gd name="adj" fmla="val 10000"/>
          </a:avLst>
        </a:prstGeom>
        <a:solidFill>
          <a:schemeClr val="accent2">
            <a:hueOff val="-770587"/>
            <a:satOff val="97581"/>
            <a:lumOff val="-7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Chances are, your prospect has several projects on the go and the reminders are actually helpful.</a:t>
          </a:r>
          <a:r>
            <a:rPr lang="en-US" sz="2500" b="1" u="sng" kern="1200">
              <a:hlinkClick xmlns:r="http://schemas.openxmlformats.org/officeDocument/2006/relationships" r:id="rId2"/>
            </a:rPr>
            <a:t> Persistence pays off</a:t>
          </a:r>
          <a:r>
            <a:rPr lang="en-US" sz="2500" kern="1200"/>
            <a:t>when it comes to follow-ups, so don’t give up too early.</a:t>
          </a:r>
        </a:p>
      </dsp:txBody>
      <dsp:txXfrm>
        <a:off x="66210" y="3460546"/>
        <a:ext cx="6381183" cy="21281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539DF8-1A1D-40BC-A31E-78B1828AEFB7}">
      <dsp:nvSpPr>
        <dsp:cNvPr id="0" name=""/>
        <dsp:cNvSpPr/>
      </dsp:nvSpPr>
      <dsp:spPr>
        <a:xfrm>
          <a:off x="0" y="682711"/>
          <a:ext cx="6513603" cy="181290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FE58E4-F371-4DCB-A769-C0418D25F171}">
      <dsp:nvSpPr>
        <dsp:cNvPr id="0" name=""/>
        <dsp:cNvSpPr/>
      </dsp:nvSpPr>
      <dsp:spPr>
        <a:xfrm>
          <a:off x="548402" y="1090614"/>
          <a:ext cx="997095" cy="99709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CC745F0-712A-4025-B276-19790FE16EE5}">
      <dsp:nvSpPr>
        <dsp:cNvPr id="0" name=""/>
        <dsp:cNvSpPr/>
      </dsp:nvSpPr>
      <dsp:spPr>
        <a:xfrm>
          <a:off x="2101801" y="529727"/>
          <a:ext cx="4293970" cy="2039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49" tIns="215849" rIns="215849" bIns="215849" numCol="1" spcCol="1270" anchor="ctr" anchorCtr="0">
          <a:noAutofit/>
        </a:bodyPr>
        <a:lstStyle/>
        <a:p>
          <a:pPr marL="0" lvl="0" indent="0" algn="l" defTabSz="622300">
            <a:lnSpc>
              <a:spcPct val="90000"/>
            </a:lnSpc>
            <a:spcBef>
              <a:spcPct val="0"/>
            </a:spcBef>
            <a:spcAft>
              <a:spcPct val="35000"/>
            </a:spcAft>
            <a:buNone/>
          </a:pPr>
          <a:r>
            <a:rPr lang="en-US" sz="1400" kern="1200" dirty="0"/>
            <a:t>Don’t limit yourself to one channel of communication. People prefer to communicate through different channels and at different times. Certain modes of communication also work better for different purposes, so try a variety of methods depending on the type of content you want to share or information you wish to gather.</a:t>
          </a:r>
        </a:p>
      </dsp:txBody>
      <dsp:txXfrm>
        <a:off x="2101801" y="529727"/>
        <a:ext cx="4293970" cy="2039513"/>
      </dsp:txXfrm>
    </dsp:sp>
    <dsp:sp modelId="{621B2E33-B2F0-4E43-A797-F7504F34E4A1}">
      <dsp:nvSpPr>
        <dsp:cNvPr id="0" name=""/>
        <dsp:cNvSpPr/>
      </dsp:nvSpPr>
      <dsp:spPr>
        <a:xfrm>
          <a:off x="0" y="3163200"/>
          <a:ext cx="6513603" cy="181290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AF1809-3A5F-4C71-96C4-1A0E49E10914}">
      <dsp:nvSpPr>
        <dsp:cNvPr id="0" name=""/>
        <dsp:cNvSpPr/>
      </dsp:nvSpPr>
      <dsp:spPr>
        <a:xfrm>
          <a:off x="548402" y="3571103"/>
          <a:ext cx="997095" cy="99709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243DFA3-C509-4012-A5F0-1910F07D13D6}">
      <dsp:nvSpPr>
        <dsp:cNvPr id="0" name=""/>
        <dsp:cNvSpPr/>
      </dsp:nvSpPr>
      <dsp:spPr>
        <a:xfrm>
          <a:off x="2093900" y="3163200"/>
          <a:ext cx="4293970" cy="2039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49" tIns="215849" rIns="215849" bIns="215849" numCol="1" spcCol="1270" anchor="ctr" anchorCtr="0">
          <a:noAutofit/>
        </a:bodyPr>
        <a:lstStyle/>
        <a:p>
          <a:pPr marL="0" lvl="0" indent="0" algn="l" defTabSz="622300">
            <a:lnSpc>
              <a:spcPct val="90000"/>
            </a:lnSpc>
            <a:spcBef>
              <a:spcPct val="0"/>
            </a:spcBef>
            <a:spcAft>
              <a:spcPct val="35000"/>
            </a:spcAft>
            <a:buNone/>
          </a:pPr>
          <a:r>
            <a:rPr lang="en-US" sz="1400" kern="1200"/>
            <a:t>Your prospects may receive hundreds of emails a day, so calling them may work best for getting their undivided attention. Twitter or </a:t>
          </a:r>
          <a:r>
            <a:rPr lang="en-US" sz="1400" b="1" u="sng" kern="1200">
              <a:hlinkClick xmlns:r="http://schemas.openxmlformats.org/officeDocument/2006/relationships" r:id="rId5"/>
            </a:rPr>
            <a:t>Linkedin</a:t>
          </a:r>
          <a:r>
            <a:rPr lang="en-US" sz="1400" kern="1200"/>
            <a:t> may be better tools for sharing content, however.</a:t>
          </a:r>
        </a:p>
      </dsp:txBody>
      <dsp:txXfrm>
        <a:off x="2093900" y="3163200"/>
        <a:ext cx="4293970" cy="2039513"/>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CDD25D70-8A47-485C-AEA1-8154D3783684}" type="datetimeFigureOut">
              <a:rPr lang="en-CA" smtClean="0"/>
              <a:t>2019-05-08</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8"/>
            <a:ext cx="3037840" cy="466433"/>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1440" tIns="45720" rIns="91440" bIns="45720" rtlCol="0" anchor="b"/>
          <a:lstStyle>
            <a:lvl1pPr algn="r">
              <a:defRPr sz="1200"/>
            </a:lvl1pPr>
          </a:lstStyle>
          <a:p>
            <a:fld id="{223CA780-DC22-44F4-9884-D768F9E371FA}" type="slidenum">
              <a:rPr lang="en-CA" smtClean="0"/>
              <a:t>‹#›</a:t>
            </a:fld>
            <a:endParaRPr lang="en-CA"/>
          </a:p>
        </p:txBody>
      </p:sp>
    </p:spTree>
    <p:extLst>
      <p:ext uri="{BB962C8B-B14F-4D97-AF65-F5344CB8AC3E}">
        <p14:creationId xmlns:p14="http://schemas.microsoft.com/office/powerpoint/2010/main" val="4015636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501415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80647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4028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When you were young, your parents likely chased you to clean your room, do the dishes, take out the trash, or do some other household chore. If you are a parent now, you probably do the same thing with your own children. Why? Because reminders work.</a:t>
            </a:r>
          </a:p>
          <a:p>
            <a:r>
              <a:rPr lang="en-US" sz="1200" b="0" i="0" kern="1200" dirty="0">
                <a:solidFill>
                  <a:schemeClr val="tx1"/>
                </a:solidFill>
                <a:effectLst/>
                <a:latin typeface="+mn-lt"/>
                <a:ea typeface="+mn-ea"/>
                <a:cs typeface="+mn-cs"/>
              </a:rPr>
              <a:t>The same principles are true in sales, though the execution should definitely be different. If you know you need to follow-up with prospects, but don’t want to seem like a nagging parent, use these techniques.</a:t>
            </a:r>
          </a:p>
          <a:p>
            <a:endParaRPr lang="en-CA"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33931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However, the specific buyer at each organization could vary depending on the size, hierarchy, and processes. Discover who the decision maker is as soon as possible so that you can follow up with the right person.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70695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It is important not to leave your marketing in a vacuum. Tell them about your client-facing learnings. Your feedback regarding leads coming your way and the conversations you have is hugely valuable qualitative data which your marketing team can them learn from and add to an overall quantitative-qualitative blended approach.</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58273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57637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21427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Using these tips, you’ll ultimately be successful in your follow-up techniques. Who knows, you may even be able to use some of these tricks at home to get your kids to fold that laundry.</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7726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endParaRPr lang="en-US" dirty="0"/>
          </a:p>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39962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2" name="Picture 21" descr="cpsa_logo_en_rgb_lr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488" y="1887411"/>
            <a:ext cx="2296160" cy="1161288"/>
          </a:xfrm>
          <a:prstGeom prst="rect">
            <a:avLst/>
          </a:prstGeom>
        </p:spPr>
      </p:pic>
      <p:sp>
        <p:nvSpPr>
          <p:cNvPr id="23" name="Right Triangle 22"/>
          <p:cNvSpPr/>
          <p:nvPr userDrawn="1"/>
        </p:nvSpPr>
        <p:spPr>
          <a:xfrm flipH="1">
            <a:off x="8126224" y="0"/>
            <a:ext cx="4065773" cy="6858000"/>
          </a:xfrm>
          <a:prstGeom prst="rtTriangle">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Rectangle 15"/>
          <p:cNvSpPr/>
          <p:nvPr userDrawn="1"/>
        </p:nvSpPr>
        <p:spPr>
          <a:xfrm>
            <a:off x="1" y="0"/>
            <a:ext cx="6096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a:xfrm>
            <a:off x="609601" y="6356352"/>
            <a:ext cx="2844800" cy="365125"/>
          </a:xfrm>
        </p:spPr>
        <p:txBody>
          <a:bodyPr/>
          <a:lstStyle/>
          <a:p>
            <a:fld id="{F6851338-1F02-8744-B6DD-5096122F06B9}" type="datetime1">
              <a:rPr lang="en-CA" smtClean="0"/>
              <a:t>2019-05-08</a:t>
            </a:fld>
            <a:endParaRPr lang="en-US"/>
          </a:p>
        </p:txBody>
      </p:sp>
      <p:sp>
        <p:nvSpPr>
          <p:cNvPr id="5" name="Footer Placeholder 4"/>
          <p:cNvSpPr>
            <a:spLocks noGrp="1"/>
          </p:cNvSpPr>
          <p:nvPr>
            <p:ph type="ftr" sz="quarter" idx="11"/>
          </p:nvPr>
        </p:nvSpPr>
        <p:spPr>
          <a:xfrm>
            <a:off x="4165601" y="6356352"/>
            <a:ext cx="3860800" cy="365125"/>
          </a:xfrm>
        </p:spPr>
        <p:txBody>
          <a:bodyPr/>
          <a:lstStyle/>
          <a:p>
            <a:endParaRPr lang="en-US"/>
          </a:p>
        </p:txBody>
      </p:sp>
      <p:sp>
        <p:nvSpPr>
          <p:cNvPr id="2" name="Title 1"/>
          <p:cNvSpPr>
            <a:spLocks noGrp="1"/>
          </p:cNvSpPr>
          <p:nvPr>
            <p:ph type="ctrTitle"/>
          </p:nvPr>
        </p:nvSpPr>
        <p:spPr>
          <a:xfrm>
            <a:off x="609601" y="3887334"/>
            <a:ext cx="8421904" cy="1470025"/>
          </a:xfrm>
        </p:spPr>
        <p:txBody>
          <a:bodyPr anchor="b" anchorCtr="0"/>
          <a:lstStyle>
            <a:lvl1pPr algn="l">
              <a:lnSpc>
                <a:spcPts val="3400"/>
              </a:lnSpc>
              <a:defRPr sz="2600" spc="100">
                <a:solidFill>
                  <a:srgbClr val="0096D2"/>
                </a:solidFill>
              </a:defRPr>
            </a:lvl1pPr>
          </a:lstStyle>
          <a:p>
            <a:r>
              <a:rPr lang="en-US" dirty="0"/>
              <a:t>Click to edit Master title style</a:t>
            </a:r>
          </a:p>
        </p:txBody>
      </p:sp>
      <p:sp>
        <p:nvSpPr>
          <p:cNvPr id="3" name="Subtitle 2"/>
          <p:cNvSpPr>
            <a:spLocks noGrp="1"/>
          </p:cNvSpPr>
          <p:nvPr>
            <p:ph type="subTitle" idx="1"/>
          </p:nvPr>
        </p:nvSpPr>
        <p:spPr>
          <a:xfrm>
            <a:off x="609603" y="5369628"/>
            <a:ext cx="7836133" cy="986725"/>
          </a:xfrm>
        </p:spPr>
        <p:txBody>
          <a:bodyPr/>
          <a:lstStyle>
            <a:lvl1pPr marL="0" indent="0" algn="l">
              <a:lnSpc>
                <a:spcPts val="2600"/>
              </a:lnSpc>
              <a:buNone/>
              <a:defRPr sz="1800" spc="100">
                <a:solidFill>
                  <a:srgbClr val="797C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1" y="6356352"/>
            <a:ext cx="609600" cy="365125"/>
          </a:xfrm>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2344758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F2B5792-86B5-3343-9CB3-92DB46DDE082}" type="datetime1">
              <a:rPr lang="en-CA" smtClean="0"/>
              <a:t>2019-05-08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631057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2732"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83132"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4E407A-F63F-CD4D-BCA6-CF09C7D5ECC4}" type="datetime1">
              <a:rPr lang="en-CA" smtClean="0"/>
              <a:t>2019-05-08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568919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4298258-A4BF-5942-A6CF-A7BB0752FFCA}" type="datetime1">
              <a:rPr lang="en-CA" smtClean="0"/>
              <a:t>2019-05-08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227879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userDrawn="1"/>
        </p:nvSpPr>
        <p:spPr>
          <a:xfrm>
            <a:off x="-118534" y="0"/>
            <a:ext cx="1055561"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18533" y="0"/>
            <a:ext cx="12310533" cy="6831884"/>
          </a:xfrm>
          <a:prstGeom prst="rect">
            <a:avLst/>
          </a:prstGeom>
          <a:solidFill>
            <a:srgbClr val="0096D2">
              <a:alpha val="8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3222439" y="0"/>
            <a:ext cx="18518344" cy="6946900"/>
          </a:xfrm>
          <a:prstGeom prst="triangle">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963084" y="3512837"/>
            <a:ext cx="10363200" cy="1362075"/>
          </a:xfrm>
        </p:spPr>
        <p:txBody>
          <a:bodyPr anchor="t"/>
          <a:lstStyle>
            <a:lvl1pPr algn="ctr">
              <a:lnSpc>
                <a:spcPts val="3200"/>
              </a:lnSpc>
              <a:defRPr sz="2400" b="0" i="0" cap="none">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963084" y="2012649"/>
            <a:ext cx="10363200" cy="1500187"/>
          </a:xfrm>
        </p:spPr>
        <p:txBody>
          <a:bodyPr anchor="b"/>
          <a:lstStyle>
            <a:lvl1pPr marL="0" indent="0" algn="ctr">
              <a:lnSpc>
                <a:spcPts val="4000"/>
              </a:lnSpc>
              <a:spcBef>
                <a:spcPts val="0"/>
              </a:spcBef>
              <a:buNone/>
              <a:defRPr sz="3400" b="0" i="0" cap="all" spc="1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77144380-D3E7-A041-8717-0746A0487F32}" type="datetime1">
              <a:rPr lang="en-CA" smtClean="0"/>
              <a:t>2019-05-08</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334C5153-70F3-9C47-B2BA-087581A486FC}" type="slidenum">
              <a:rPr lang="en-US" smtClean="0"/>
              <a:pPr/>
              <a:t>‹#›</a:t>
            </a:fld>
            <a:endParaRPr lang="en-US"/>
          </a:p>
        </p:txBody>
      </p:sp>
    </p:spTree>
    <p:extLst>
      <p:ext uri="{BB962C8B-B14F-4D97-AF65-F5344CB8AC3E}">
        <p14:creationId xmlns:p14="http://schemas.microsoft.com/office/powerpoint/2010/main" val="11964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83132" y="1600202"/>
            <a:ext cx="5384800" cy="4525963"/>
          </a:xfrm>
        </p:spPr>
        <p:txBody>
          <a:bodyPr/>
          <a:lstStyle>
            <a:lvl1pPr>
              <a:defRPr sz="21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71132" y="1600202"/>
            <a:ext cx="5384800" cy="4525963"/>
          </a:xfrm>
        </p:spPr>
        <p:txBody>
          <a:bodyPr/>
          <a:lstStyle>
            <a:lvl1pPr>
              <a:defRPr sz="21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94362D3-C43A-BD45-8FAF-67BBDBDE16BA}" type="datetime1">
              <a:rPr lang="en-CA" smtClean="0"/>
              <a:t>2019-05-08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687471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83132" y="1535114"/>
            <a:ext cx="5386917" cy="639763"/>
          </a:xfrm>
        </p:spPr>
        <p:txBody>
          <a:bodyPr anchor="b"/>
          <a:lstStyle>
            <a:lvl1pPr marL="0" indent="0">
              <a:buNone/>
              <a:defRPr sz="2400" b="0" i="0">
                <a:solidFill>
                  <a:srgbClr val="797C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83132" y="2174875"/>
            <a:ext cx="5386917" cy="3951288"/>
          </a:xfrm>
        </p:spPr>
        <p:txBody>
          <a:bodyPr/>
          <a:lstStyle>
            <a:lvl1pPr>
              <a:defRPr sz="21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66902" y="1535114"/>
            <a:ext cx="5389033" cy="639763"/>
          </a:xfrm>
        </p:spPr>
        <p:txBody>
          <a:bodyPr anchor="b"/>
          <a:lstStyle>
            <a:lvl1pPr marL="0" indent="0">
              <a:buNone/>
              <a:defRPr sz="2400" b="0" i="0">
                <a:solidFill>
                  <a:srgbClr val="797C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66902" y="2174875"/>
            <a:ext cx="5389033" cy="3951288"/>
          </a:xfrm>
        </p:spPr>
        <p:txBody>
          <a:bodyPr/>
          <a:lstStyle>
            <a:lvl1pPr>
              <a:defRPr sz="21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68B4000A-F085-4543-918F-A77ACB2D19FC}" type="datetime1">
              <a:rPr lang="en-CA" smtClean="0"/>
              <a:t>2019-05-08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3837640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89C628-EF71-A145-A1AA-E54621F45FA5}" type="datetime1">
              <a:rPr lang="en-CA" smtClean="0"/>
              <a:t>2019-05-08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964002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61962A-897C-E443-981A-AF30D3DC4A42}" type="datetime1">
              <a:rPr lang="en-CA" smtClean="0"/>
              <a:t>2019-05-08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754452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135" y="273050"/>
            <a:ext cx="4011084" cy="1162051"/>
          </a:xfrm>
        </p:spPr>
        <p:txBody>
          <a:bodyPr anchor="b"/>
          <a:lstStyle>
            <a:lvl1pPr algn="l">
              <a:defRPr sz="2600" b="0" i="0" cap="all"/>
            </a:lvl1pPr>
          </a:lstStyle>
          <a:p>
            <a:r>
              <a:rPr lang="en-US" dirty="0"/>
              <a:t>Click to edit Master title style</a:t>
            </a:r>
          </a:p>
        </p:txBody>
      </p:sp>
      <p:sp>
        <p:nvSpPr>
          <p:cNvPr id="3" name="Content Placeholder 2"/>
          <p:cNvSpPr>
            <a:spLocks noGrp="1"/>
          </p:cNvSpPr>
          <p:nvPr>
            <p:ph idx="1"/>
          </p:nvPr>
        </p:nvSpPr>
        <p:spPr>
          <a:xfrm>
            <a:off x="5040265" y="273053"/>
            <a:ext cx="6815667" cy="5853113"/>
          </a:xfrm>
        </p:spPr>
        <p:txBody>
          <a:bodyPr/>
          <a:lstStyle>
            <a:lvl1pPr>
              <a:defRPr sz="21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83135" y="1435103"/>
            <a:ext cx="4011084"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1578537-BE02-4947-8F18-27866B958826}" type="datetime1">
              <a:rPr lang="en-CA" smtClean="0"/>
              <a:t>2019-05-08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539435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5097" y="4800601"/>
            <a:ext cx="7315200" cy="566739"/>
          </a:xfrm>
        </p:spPr>
        <p:txBody>
          <a:bodyPr anchor="b"/>
          <a:lstStyle>
            <a:lvl1pPr algn="l">
              <a:defRPr sz="2600" b="0" i="0"/>
            </a:lvl1pPr>
          </a:lstStyle>
          <a:p>
            <a:r>
              <a:rPr lang="en-US" dirty="0"/>
              <a:t>Click to edit Master title style</a:t>
            </a:r>
          </a:p>
        </p:txBody>
      </p:sp>
      <p:sp>
        <p:nvSpPr>
          <p:cNvPr id="3" name="Picture Placeholder 2"/>
          <p:cNvSpPr>
            <a:spLocks noGrp="1"/>
          </p:cNvSpPr>
          <p:nvPr>
            <p:ph type="pic" idx="1"/>
          </p:nvPr>
        </p:nvSpPr>
        <p:spPr>
          <a:xfrm>
            <a:off x="258509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85097" y="5367339"/>
            <a:ext cx="7315200" cy="8048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BF2ADDF-5963-BF4B-8057-9C300CA844D7}" type="datetime1">
              <a:rPr lang="en-CA" smtClean="0"/>
              <a:t>2019-05-08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374268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3132" y="551871"/>
            <a:ext cx="10972800" cy="753809"/>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p:cNvSpPr>
            <a:spLocks noGrp="1"/>
          </p:cNvSpPr>
          <p:nvPr>
            <p:ph type="body" idx="1"/>
          </p:nvPr>
        </p:nvSpPr>
        <p:spPr>
          <a:xfrm>
            <a:off x="883132" y="1305680"/>
            <a:ext cx="10972800" cy="452596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37028" y="6356352"/>
            <a:ext cx="2844800" cy="365125"/>
          </a:xfrm>
          <a:prstGeom prst="rect">
            <a:avLst/>
          </a:prstGeom>
        </p:spPr>
        <p:txBody>
          <a:bodyPr vert="horz" lIns="91440" tIns="45720" rIns="91440" bIns="45720" rtlCol="0" anchor="ctr"/>
          <a:lstStyle>
            <a:lvl1pPr algn="l">
              <a:defRPr sz="1000" spc="0">
                <a:solidFill>
                  <a:schemeClr val="tx1">
                    <a:tint val="75000"/>
                  </a:schemeClr>
                </a:solidFill>
                <a:latin typeface="Century Gothic"/>
                <a:cs typeface="Corbel"/>
              </a:defRPr>
            </a:lvl1pPr>
          </a:lstStyle>
          <a:p>
            <a:fld id="{65CC21A0-FEA9-D043-8B05-2881C5AD9EED}" type="datetime1">
              <a:rPr lang="en-CA" smtClean="0"/>
              <a:t>2019-05-08</a:t>
            </a:fld>
            <a:endParaRPr lang="en-US" dirty="0"/>
          </a:p>
        </p:txBody>
      </p:sp>
      <p:sp>
        <p:nvSpPr>
          <p:cNvPr id="5" name="Footer Placeholder 4"/>
          <p:cNvSpPr>
            <a:spLocks noGrp="1"/>
          </p:cNvSpPr>
          <p:nvPr>
            <p:ph type="ftr" sz="quarter" idx="3"/>
          </p:nvPr>
        </p:nvSpPr>
        <p:spPr>
          <a:xfrm>
            <a:off x="4493028" y="6356352"/>
            <a:ext cx="3860800" cy="365125"/>
          </a:xfrm>
          <a:prstGeom prst="rect">
            <a:avLst/>
          </a:prstGeom>
        </p:spPr>
        <p:txBody>
          <a:bodyPr vert="horz" lIns="91440" tIns="45720" rIns="91440" bIns="45720" rtlCol="0" anchor="ctr"/>
          <a:lstStyle>
            <a:lvl1pPr algn="ctr">
              <a:defRPr sz="1000" spc="0">
                <a:solidFill>
                  <a:schemeClr val="tx1">
                    <a:tint val="75000"/>
                  </a:schemeClr>
                </a:solidFill>
                <a:latin typeface="Century Gothic"/>
                <a:cs typeface="Corbel"/>
              </a:defRPr>
            </a:lvl1pPr>
          </a:lstStyle>
          <a:p>
            <a:endParaRPr lang="en-US"/>
          </a:p>
        </p:txBody>
      </p:sp>
      <p:sp>
        <p:nvSpPr>
          <p:cNvPr id="6" name="Slide Number Placeholder 5"/>
          <p:cNvSpPr>
            <a:spLocks noGrp="1"/>
          </p:cNvSpPr>
          <p:nvPr>
            <p:ph type="sldNum" sz="quarter" idx="4"/>
          </p:nvPr>
        </p:nvSpPr>
        <p:spPr>
          <a:xfrm>
            <a:off x="327428" y="6356352"/>
            <a:ext cx="609600" cy="365125"/>
          </a:xfrm>
          <a:prstGeom prst="rect">
            <a:avLst/>
          </a:prstGeom>
        </p:spPr>
        <p:txBody>
          <a:bodyPr vert="horz" lIns="91440" tIns="45720" rIns="91440" bIns="45720" rtlCol="0" anchor="ctr"/>
          <a:lstStyle>
            <a:lvl1pPr algn="r">
              <a:defRPr sz="1000" spc="0">
                <a:solidFill>
                  <a:schemeClr val="tx1">
                    <a:tint val="75000"/>
                  </a:schemeClr>
                </a:solidFill>
                <a:latin typeface="Century Gothic"/>
                <a:cs typeface="Corbel"/>
              </a:defRPr>
            </a:lvl1pPr>
          </a:lstStyle>
          <a:p>
            <a:fld id="{334C5153-70F3-9C47-B2BA-087581A486FC}" type="slidenum">
              <a:rPr lang="en-US" smtClean="0"/>
              <a:pPr/>
              <a:t>‹#›</a:t>
            </a:fld>
            <a:endParaRPr lang="en-US"/>
          </a:p>
        </p:txBody>
      </p:sp>
      <p:sp>
        <p:nvSpPr>
          <p:cNvPr id="11" name="Rectangle 10"/>
          <p:cNvSpPr/>
          <p:nvPr userDrawn="1"/>
        </p:nvSpPr>
        <p:spPr>
          <a:xfrm>
            <a:off x="2" y="0"/>
            <a:ext cx="327428" cy="6858000"/>
          </a:xfrm>
          <a:prstGeom prst="rect">
            <a:avLst/>
          </a:prstGeom>
          <a:solidFill>
            <a:srgbClr val="797C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9" name="Picture 8" descr="cpsa_logo_en_rgb.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853210" y="6096806"/>
            <a:ext cx="1035101" cy="523951"/>
          </a:xfrm>
          <a:prstGeom prst="rect">
            <a:avLst/>
          </a:prstGeom>
        </p:spPr>
      </p:pic>
    </p:spTree>
    <p:extLst>
      <p:ext uri="{BB962C8B-B14F-4D97-AF65-F5344CB8AC3E}">
        <p14:creationId xmlns:p14="http://schemas.microsoft.com/office/powerpoint/2010/main" val="20446028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1" latinLnBrk="0" hangingPunct="1">
        <a:spcBef>
          <a:spcPct val="0"/>
        </a:spcBef>
        <a:buNone/>
        <a:defRPr sz="3700" kern="1200" cap="all" spc="0">
          <a:solidFill>
            <a:srgbClr val="0096D2"/>
          </a:solidFill>
          <a:latin typeface="Century Gothic"/>
          <a:ea typeface="+mj-ea"/>
          <a:cs typeface="Corbel"/>
        </a:defRPr>
      </a:lvl1pPr>
    </p:titleStyle>
    <p:bodyStyle>
      <a:lvl1pPr marL="182880" indent="-182880" algn="l" defTabSz="457200" rtl="0" eaLnBrk="1" latinLnBrk="0" hangingPunct="1">
        <a:spcBef>
          <a:spcPts val="700"/>
        </a:spcBef>
        <a:buFont typeface="Arial"/>
        <a:buChar char="•"/>
        <a:defRPr sz="2100" kern="1200" spc="0">
          <a:solidFill>
            <a:schemeClr val="tx1"/>
          </a:solidFill>
          <a:latin typeface="Century Gothic"/>
          <a:ea typeface="+mn-ea"/>
          <a:cs typeface="Corbel"/>
        </a:defRPr>
      </a:lvl1pPr>
      <a:lvl2pPr marL="742950" indent="-285750" algn="l" defTabSz="457200" rtl="0" eaLnBrk="1" latinLnBrk="0" hangingPunct="1">
        <a:spcBef>
          <a:spcPts val="700"/>
        </a:spcBef>
        <a:buFont typeface="Arial"/>
        <a:buChar char="–"/>
        <a:defRPr sz="1800" kern="1200" spc="0">
          <a:solidFill>
            <a:schemeClr val="tx1"/>
          </a:solidFill>
          <a:latin typeface="Century Gothic"/>
          <a:ea typeface="+mn-ea"/>
          <a:cs typeface="Corbel"/>
        </a:defRPr>
      </a:lvl2pPr>
      <a:lvl3pPr marL="11430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3pPr>
      <a:lvl4pPr marL="1600200" indent="-228600" algn="l" defTabSz="457200" rtl="0" eaLnBrk="1" latinLnBrk="0" hangingPunct="1">
        <a:spcBef>
          <a:spcPts val="700"/>
        </a:spcBef>
        <a:buFont typeface="Arial"/>
        <a:buChar char="–"/>
        <a:defRPr sz="1800" kern="1200" spc="0">
          <a:solidFill>
            <a:schemeClr val="tx1"/>
          </a:solidFill>
          <a:latin typeface="Century Gothic"/>
          <a:ea typeface="+mn-ea"/>
          <a:cs typeface="Corbel"/>
        </a:defRPr>
      </a:lvl4pPr>
      <a:lvl5pPr marL="20574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psa.com/success-tools/templates"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www.cpsa.com/resources" TargetMode="External"/><Relationship Id="rId5" Type="http://schemas.openxmlformats.org/officeDocument/2006/relationships/hyperlink" Target="https://www.cpsa.com/success-tools/podcasts" TargetMode="External"/><Relationship Id="rId4" Type="http://schemas.openxmlformats.org/officeDocument/2006/relationships/hyperlink" Target="https://www.cpsa.com/success-tools/webinar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cpsa.com/cpsa/resources/articles/key-follow-up-strategies-to-keep-your-prospect-engaged"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www.cpsa.com/cpsa/resources/articles/sales-tips-crafting-a-lead-follow-up-syste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linkedin.com/pulse/what-cost-customer-acquisition-vs-retention-ian-kingwil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blog.hubspot.com/marketing/buyer-persona-definition-under-100-sr"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3.sv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defRPr lang="en-US"/>
            </a:pPr>
            <a:r>
              <a:rPr lang="en-US" sz="2800" b="1" dirty="0"/>
              <a:t>Mastering the follow-up</a:t>
            </a:r>
            <a:r>
              <a:rPr lang="en-CA" sz="2800" b="1" dirty="0"/>
              <a:t>: A 4-WEEK GUIDE</a:t>
            </a:r>
            <a:br>
              <a:rPr lang="en-CA" sz="2800" b="1" dirty="0"/>
            </a:br>
            <a:r>
              <a:rPr lang="en-US" sz="2800" b="1" dirty="0"/>
              <a:t>WEEK 2: constructing a strong follow-up</a:t>
            </a:r>
            <a:endParaRPr lang="en-US" dirty="0">
              <a:ea typeface="Franklin Gothic Book" charset="77"/>
            </a:endParaRPr>
          </a:p>
        </p:txBody>
      </p:sp>
      <p:sp>
        <p:nvSpPr>
          <p:cNvPr id="3" name="Subtitle 2"/>
          <p:cNvSpPr>
            <a:spLocks noGrp="1"/>
          </p:cNvSpPr>
          <p:nvPr>
            <p:ph type="subTitle" idx="1"/>
          </p:nvPr>
        </p:nvSpPr>
        <p:spPr/>
        <p:txBody>
          <a:bodyPr/>
          <a:lstStyle/>
          <a:p>
            <a:pPr>
              <a:defRPr lang="en-US"/>
            </a:pPr>
            <a:r>
              <a:rPr lang="en-US" b="1" dirty="0">
                <a:ea typeface="Franklin Gothic Book" charset="77"/>
              </a:rPr>
              <a:t>CPSA Meeting in a Box:</a:t>
            </a:r>
            <a:br>
              <a:rPr lang="en-US" dirty="0">
                <a:ea typeface="Franklin Gothic Book" charset="77"/>
              </a:rPr>
            </a:br>
            <a:r>
              <a:rPr lang="en-US" dirty="0">
                <a:ea typeface="Franklin Gothic Book" charset="77"/>
              </a:rPr>
              <a:t>A series of 15-minute guided presentations to help increase your team’s performance. </a:t>
            </a:r>
          </a:p>
        </p:txBody>
      </p:sp>
    </p:spTree>
    <p:extLst>
      <p:ext uri="{BB962C8B-B14F-4D97-AF65-F5344CB8AC3E}">
        <p14:creationId xmlns:p14="http://schemas.microsoft.com/office/powerpoint/2010/main" val="1690896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96001" y="885821"/>
            <a:ext cx="10363200" cy="783667"/>
          </a:xfrm>
        </p:spPr>
        <p:txBody>
          <a:bodyPr/>
          <a:lstStyle/>
          <a:p>
            <a:r>
              <a:rPr lang="en-US" b="1" dirty="0"/>
              <a:t>ADDITIONAL RESOURCES FROM CPSA</a:t>
            </a:r>
          </a:p>
        </p:txBody>
      </p:sp>
      <p:sp>
        <p:nvSpPr>
          <p:cNvPr id="5" name="Text Placeholder 2">
            <a:extLst>
              <a:ext uri="{FF2B5EF4-FFF2-40B4-BE49-F238E27FC236}">
                <a16:creationId xmlns:a16="http://schemas.microsoft.com/office/drawing/2014/main" id="{82E9545E-F244-4E2D-BF75-A3978A4775ED}"/>
              </a:ext>
            </a:extLst>
          </p:cNvPr>
          <p:cNvSpPr txBox="1">
            <a:spLocks/>
          </p:cNvSpPr>
          <p:nvPr/>
        </p:nvSpPr>
        <p:spPr>
          <a:xfrm>
            <a:off x="796001" y="2500310"/>
            <a:ext cx="10363200" cy="3098793"/>
          </a:xfrm>
          <a:prstGeom prst="rect">
            <a:avLst/>
          </a:prstGeom>
        </p:spPr>
        <p:txBody>
          <a:bodyPr vert="horz" lIns="91440" tIns="45720" rIns="91440" bIns="45720" rtlCol="0" anchor="b">
            <a:noAutofit/>
          </a:bodyPr>
          <a:lstStyle>
            <a:lvl1pPr marL="0" indent="0" algn="ctr" defTabSz="457200" rtl="0" eaLnBrk="1" latinLnBrk="0" hangingPunct="1">
              <a:lnSpc>
                <a:spcPts val="4000"/>
              </a:lnSpc>
              <a:spcBef>
                <a:spcPts val="0"/>
              </a:spcBef>
              <a:buFont typeface="Arial"/>
              <a:buNone/>
              <a:defRPr sz="3400" b="0" i="0" kern="1200" cap="all" spc="100">
                <a:solidFill>
                  <a:schemeClr val="bg1"/>
                </a:solidFill>
                <a:latin typeface="Century Gothic"/>
                <a:ea typeface="+mn-ea"/>
                <a:cs typeface="Corbel"/>
              </a:defRPr>
            </a:lvl1pPr>
            <a:lvl2pPr marL="457200" indent="0" algn="l" defTabSz="457200" rtl="0" eaLnBrk="1" latinLnBrk="0" hangingPunct="1">
              <a:spcBef>
                <a:spcPts val="700"/>
              </a:spcBef>
              <a:buFont typeface="Arial"/>
              <a:buNone/>
              <a:defRPr sz="1800" kern="1200" spc="0">
                <a:solidFill>
                  <a:schemeClr val="tx1">
                    <a:tint val="75000"/>
                  </a:schemeClr>
                </a:solidFill>
                <a:latin typeface="Century Gothic"/>
                <a:ea typeface="+mn-ea"/>
                <a:cs typeface="Corbel"/>
              </a:defRPr>
            </a:lvl2pPr>
            <a:lvl3pPr marL="914400" indent="0" algn="l" defTabSz="457200" rtl="0" eaLnBrk="1" latinLnBrk="0" hangingPunct="1">
              <a:spcBef>
                <a:spcPts val="700"/>
              </a:spcBef>
              <a:buFont typeface="Arial"/>
              <a:buNone/>
              <a:defRPr sz="1600" kern="1200" spc="0">
                <a:solidFill>
                  <a:schemeClr val="tx1">
                    <a:tint val="75000"/>
                  </a:schemeClr>
                </a:solidFill>
                <a:latin typeface="Century Gothic"/>
                <a:ea typeface="+mn-ea"/>
                <a:cs typeface="Corbel"/>
              </a:defRPr>
            </a:lvl3pPr>
            <a:lvl4pPr marL="1371600" indent="0" algn="l" defTabSz="457200" rtl="0" eaLnBrk="1" latinLnBrk="0" hangingPunct="1">
              <a:spcBef>
                <a:spcPts val="700"/>
              </a:spcBef>
              <a:buFont typeface="Arial"/>
              <a:buNone/>
              <a:defRPr sz="1400" kern="1200" spc="0">
                <a:solidFill>
                  <a:schemeClr val="tx1">
                    <a:tint val="75000"/>
                  </a:schemeClr>
                </a:solidFill>
                <a:latin typeface="Century Gothic"/>
                <a:ea typeface="+mn-ea"/>
                <a:cs typeface="Corbel"/>
              </a:defRPr>
            </a:lvl4pPr>
            <a:lvl5pPr marL="1828800" indent="0" algn="l" defTabSz="457200" rtl="0" eaLnBrk="1" latinLnBrk="0" hangingPunct="1">
              <a:spcBef>
                <a:spcPts val="700"/>
              </a:spcBef>
              <a:buFont typeface="Arial"/>
              <a:buNone/>
              <a:defRPr sz="1400" kern="1200" spc="0">
                <a:solidFill>
                  <a:schemeClr val="tx1">
                    <a:tint val="75000"/>
                  </a:schemeClr>
                </a:solidFill>
                <a:latin typeface="Century Gothic"/>
                <a:ea typeface="+mn-ea"/>
                <a:cs typeface="Corbel"/>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1800" b="1" i="1" cap="none" dirty="0">
                <a:hlinkClick r:id="rId3">
                  <a:extLst>
                    <a:ext uri="{A12FA001-AC4F-418D-AE19-62706E023703}">
                      <ahyp:hlinkClr xmlns:ahyp="http://schemas.microsoft.com/office/drawing/2018/hyperlinkcolor" val="tx"/>
                    </a:ext>
                  </a:extLst>
                </a:hlinkClick>
              </a:rPr>
              <a:t>TEMPLATES</a:t>
            </a:r>
            <a:r>
              <a:rPr lang="en-US" sz="1800" i="1" cap="none" dirty="0"/>
              <a:t> – CPSA is constantly building and upgrading our catalog of templates to make your job easier!</a:t>
            </a:r>
          </a:p>
          <a:p>
            <a:pPr marL="342900" indent="-342900" algn="l">
              <a:buFont typeface="Arial" panose="020B0604020202020204" pitchFamily="34" charset="0"/>
              <a:buChar char="•"/>
            </a:pPr>
            <a:r>
              <a:rPr lang="en-US" sz="1800" b="1" i="1" cap="none" dirty="0">
                <a:hlinkClick r:id="rId4">
                  <a:extLst>
                    <a:ext uri="{A12FA001-AC4F-418D-AE19-62706E023703}">
                      <ahyp:hlinkClr xmlns:ahyp="http://schemas.microsoft.com/office/drawing/2018/hyperlinkcolor" val="tx"/>
                    </a:ext>
                  </a:extLst>
                </a:hlinkClick>
              </a:rPr>
              <a:t>WEBINARS</a:t>
            </a:r>
            <a:r>
              <a:rPr lang="en-US" sz="1800" b="1" i="1" cap="none" dirty="0"/>
              <a:t> </a:t>
            </a:r>
            <a:r>
              <a:rPr lang="en-US" sz="1800" i="1" cap="none" dirty="0"/>
              <a:t>- Our “virtual” training sessions led by industry experts, at your convenience.</a:t>
            </a:r>
          </a:p>
          <a:p>
            <a:pPr marL="342900" indent="-342900" algn="l">
              <a:buFont typeface="Arial" panose="020B0604020202020204" pitchFamily="34" charset="0"/>
              <a:buChar char="•"/>
            </a:pPr>
            <a:r>
              <a:rPr lang="en-US" sz="1800" b="1" i="1" cap="none" dirty="0">
                <a:hlinkClick r:id="rId5">
                  <a:extLst>
                    <a:ext uri="{A12FA001-AC4F-418D-AE19-62706E023703}">
                      <ahyp:hlinkClr xmlns:ahyp="http://schemas.microsoft.com/office/drawing/2018/hyperlinkcolor" val="tx"/>
                    </a:ext>
                  </a:extLst>
                </a:hlinkClick>
              </a:rPr>
              <a:t>PODCASTS</a:t>
            </a:r>
            <a:r>
              <a:rPr lang="en-US" sz="1800" b="1" i="1" cap="none" dirty="0"/>
              <a:t> </a:t>
            </a:r>
            <a:r>
              <a:rPr lang="en-US" sz="1800" i="1" cap="none" dirty="0"/>
              <a:t>- Take the sales experts wherever you go!</a:t>
            </a:r>
          </a:p>
          <a:p>
            <a:pPr marL="342900" indent="-342900" algn="l">
              <a:buFont typeface="Arial" panose="020B0604020202020204" pitchFamily="34" charset="0"/>
              <a:buChar char="•"/>
            </a:pPr>
            <a:r>
              <a:rPr lang="en-US" sz="1800" b="1" i="1" cap="none" dirty="0">
                <a:hlinkClick r:id="rId6">
                  <a:extLst>
                    <a:ext uri="{A12FA001-AC4F-418D-AE19-62706E023703}">
                      <ahyp:hlinkClr xmlns:ahyp="http://schemas.microsoft.com/office/drawing/2018/hyperlinkcolor" val="tx"/>
                    </a:ext>
                  </a:extLst>
                </a:hlinkClick>
              </a:rPr>
              <a:t>LEARNING HUB </a:t>
            </a:r>
            <a:r>
              <a:rPr lang="en-US" sz="1800" i="1" cap="none" dirty="0"/>
              <a:t>- Check out the latest sales articles, white papers, and </a:t>
            </a:r>
            <a:r>
              <a:rPr lang="en-US" sz="1800" i="1" cap="none" dirty="0" err="1"/>
              <a:t>ebooks</a:t>
            </a:r>
            <a:endParaRPr lang="en-US" sz="1800" dirty="0"/>
          </a:p>
        </p:txBody>
      </p:sp>
      <p:sp>
        <p:nvSpPr>
          <p:cNvPr id="6" name="Slide Number Placeholder 3">
            <a:extLst>
              <a:ext uri="{FF2B5EF4-FFF2-40B4-BE49-F238E27FC236}">
                <a16:creationId xmlns:a16="http://schemas.microsoft.com/office/drawing/2014/main" id="{3143199F-5699-43D2-9D47-E8F5C1795FC9}"/>
              </a:ext>
            </a:extLst>
          </p:cNvPr>
          <p:cNvSpPr>
            <a:spLocks noGrp="1"/>
          </p:cNvSpPr>
          <p:nvPr>
            <p:ph type="sldNum" sz="quarter" idx="12"/>
          </p:nvPr>
        </p:nvSpPr>
        <p:spPr>
          <a:xfrm>
            <a:off x="327428" y="6356352"/>
            <a:ext cx="609600" cy="365125"/>
          </a:xfrm>
        </p:spPr>
        <p:txBody>
          <a:bodyPr/>
          <a:lstStyle/>
          <a:p>
            <a:pPr defTabSz="457200"/>
            <a:fld id="{334C5153-70F3-9C47-B2BA-087581A486FC}" type="slidenum">
              <a:rPr lang="en-US">
                <a:solidFill>
                  <a:prstClr val="white"/>
                </a:solidFill>
              </a:rPr>
              <a:pPr defTabSz="457200"/>
              <a:t>10</a:t>
            </a:fld>
            <a:endParaRPr lang="en-US">
              <a:solidFill>
                <a:prstClr val="white"/>
              </a:solidFill>
            </a:endParaRPr>
          </a:p>
        </p:txBody>
      </p:sp>
    </p:spTree>
    <p:extLst>
      <p:ext uri="{BB962C8B-B14F-4D97-AF65-F5344CB8AC3E}">
        <p14:creationId xmlns:p14="http://schemas.microsoft.com/office/powerpoint/2010/main" val="1930096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b="1" dirty="0"/>
              <a:t>GO TEAM GO!</a:t>
            </a:r>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white"/>
                </a:solidFill>
              </a:rPr>
              <a:pPr defTabSz="457200"/>
              <a:t>11</a:t>
            </a:fld>
            <a:endParaRPr lang="en-US">
              <a:solidFill>
                <a:prstClr val="white"/>
              </a:solidFill>
            </a:endParaRPr>
          </a:p>
        </p:txBody>
      </p:sp>
    </p:spTree>
    <p:extLst>
      <p:ext uri="{BB962C8B-B14F-4D97-AF65-F5344CB8AC3E}">
        <p14:creationId xmlns:p14="http://schemas.microsoft.com/office/powerpoint/2010/main" val="1472119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1514" y="402213"/>
            <a:ext cx="10363200" cy="607721"/>
          </a:xfrm>
        </p:spPr>
        <p:txBody>
          <a:bodyPr/>
          <a:lstStyle/>
          <a:p>
            <a:pPr algn="l"/>
            <a:r>
              <a:rPr lang="en-US" b="1" dirty="0"/>
              <a:t>Pre-learning:</a:t>
            </a:r>
            <a:endParaRPr lang="en-US" b="1" i="1" dirty="0"/>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white"/>
                </a:solidFill>
              </a:rPr>
              <a:pPr defTabSz="457200"/>
              <a:t>2</a:t>
            </a:fld>
            <a:endParaRPr lang="en-US">
              <a:solidFill>
                <a:prstClr val="white"/>
              </a:solidFill>
            </a:endParaRPr>
          </a:p>
        </p:txBody>
      </p:sp>
      <p:sp>
        <p:nvSpPr>
          <p:cNvPr id="5" name="Rectangle 4">
            <a:extLst>
              <a:ext uri="{FF2B5EF4-FFF2-40B4-BE49-F238E27FC236}">
                <a16:creationId xmlns:a16="http://schemas.microsoft.com/office/drawing/2014/main" id="{25783270-7E83-417A-B52D-DFF80A7EF589}"/>
              </a:ext>
            </a:extLst>
          </p:cNvPr>
          <p:cNvSpPr/>
          <p:nvPr/>
        </p:nvSpPr>
        <p:spPr>
          <a:xfrm>
            <a:off x="327428" y="2759813"/>
            <a:ext cx="10536190" cy="923330"/>
          </a:xfrm>
          <a:prstGeom prst="rect">
            <a:avLst/>
          </a:prstGeom>
        </p:spPr>
        <p:txBody>
          <a:bodyPr wrap="square">
            <a:spAutoFit/>
          </a:bodyPr>
          <a:lstStyle/>
          <a:p>
            <a:endParaRPr lang="en-US" u="sng" dirty="0">
              <a:solidFill>
                <a:schemeClr val="bg1"/>
              </a:solidFill>
            </a:endParaRPr>
          </a:p>
          <a:p>
            <a:endParaRPr lang="en-US" dirty="0"/>
          </a:p>
          <a:p>
            <a:endParaRPr lang="en-US" dirty="0"/>
          </a:p>
        </p:txBody>
      </p:sp>
      <p:sp>
        <p:nvSpPr>
          <p:cNvPr id="6" name="Rectangle 5">
            <a:extLst>
              <a:ext uri="{FF2B5EF4-FFF2-40B4-BE49-F238E27FC236}">
                <a16:creationId xmlns:a16="http://schemas.microsoft.com/office/drawing/2014/main" id="{724757C9-10FB-43C2-926A-10E0668031BD}"/>
              </a:ext>
            </a:extLst>
          </p:cNvPr>
          <p:cNvSpPr/>
          <p:nvPr/>
        </p:nvSpPr>
        <p:spPr>
          <a:xfrm>
            <a:off x="327428" y="1281401"/>
            <a:ext cx="10536190" cy="646331"/>
          </a:xfrm>
          <a:prstGeom prst="rect">
            <a:avLst/>
          </a:prstGeom>
        </p:spPr>
        <p:txBody>
          <a:bodyPr wrap="square">
            <a:spAutoFit/>
          </a:bodyPr>
          <a:lstStyle/>
          <a:p>
            <a:r>
              <a:rPr lang="en-CA" dirty="0">
                <a:solidFill>
                  <a:schemeClr val="bg1"/>
                </a:solidFill>
              </a:rPr>
              <a:t>Facilitator: One week prior to your meeting, please inform your sales team to prepare with these CPSA Learning Hub resources. </a:t>
            </a:r>
          </a:p>
        </p:txBody>
      </p:sp>
      <p:sp>
        <p:nvSpPr>
          <p:cNvPr id="8" name="TextBox 7">
            <a:extLst>
              <a:ext uri="{FF2B5EF4-FFF2-40B4-BE49-F238E27FC236}">
                <a16:creationId xmlns:a16="http://schemas.microsoft.com/office/drawing/2014/main" id="{374894F9-7F83-48AC-80A6-A72C30152656}"/>
              </a:ext>
            </a:extLst>
          </p:cNvPr>
          <p:cNvSpPr txBox="1"/>
          <p:nvPr/>
        </p:nvSpPr>
        <p:spPr>
          <a:xfrm>
            <a:off x="327428" y="1927732"/>
            <a:ext cx="11450590" cy="1754326"/>
          </a:xfrm>
          <a:prstGeom prst="rect">
            <a:avLst/>
          </a:prstGeom>
          <a:noFill/>
        </p:spPr>
        <p:txBody>
          <a:bodyPr wrap="square" rtlCol="0">
            <a:spAutoFit/>
          </a:bodyPr>
          <a:lstStyle/>
          <a:p>
            <a:endParaRPr lang="en-CA" dirty="0"/>
          </a:p>
          <a:p>
            <a:r>
              <a:rPr lang="en-CA" dirty="0"/>
              <a:t>Reading:</a:t>
            </a:r>
          </a:p>
          <a:p>
            <a:endParaRPr lang="en-CA" dirty="0"/>
          </a:p>
          <a:p>
            <a:r>
              <a:rPr lang="en-US" dirty="0">
                <a:solidFill>
                  <a:schemeClr val="bg1"/>
                </a:solidFill>
                <a:hlinkClick r:id="rId3">
                  <a:extLst>
                    <a:ext uri="{A12FA001-AC4F-418D-AE19-62706E023703}">
                      <ahyp:hlinkClr xmlns:ahyp="http://schemas.microsoft.com/office/drawing/2018/hyperlinkcolor" val="tx"/>
                    </a:ext>
                  </a:extLst>
                </a:hlinkClick>
              </a:rPr>
              <a:t>Key Follow-Up Strategies to Keep your Prospect Engaged</a:t>
            </a:r>
            <a:endParaRPr lang="en-US" dirty="0">
              <a:solidFill>
                <a:schemeClr val="bg1"/>
              </a:solidFill>
            </a:endParaRPr>
          </a:p>
          <a:p>
            <a:r>
              <a:rPr lang="en-US" dirty="0">
                <a:solidFill>
                  <a:schemeClr val="bg1"/>
                </a:solidFill>
                <a:hlinkClick r:id="rId4">
                  <a:extLst>
                    <a:ext uri="{A12FA001-AC4F-418D-AE19-62706E023703}">
                      <ahyp:hlinkClr xmlns:ahyp="http://schemas.microsoft.com/office/drawing/2018/hyperlinkcolor" val="tx"/>
                    </a:ext>
                  </a:extLst>
                </a:hlinkClick>
              </a:rPr>
              <a:t>Sales Tips: Crafting a Lead Follow-Up System</a:t>
            </a:r>
            <a:endParaRPr lang="en-CA" dirty="0">
              <a:solidFill>
                <a:schemeClr val="bg1"/>
              </a:solidFill>
            </a:endParaRPr>
          </a:p>
          <a:p>
            <a:endParaRPr lang="en-CA" dirty="0"/>
          </a:p>
        </p:txBody>
      </p:sp>
    </p:spTree>
    <p:extLst>
      <p:ext uri="{BB962C8B-B14F-4D97-AF65-F5344CB8AC3E}">
        <p14:creationId xmlns:p14="http://schemas.microsoft.com/office/powerpoint/2010/main" val="1800842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14400" y="3070206"/>
            <a:ext cx="10363200" cy="2541042"/>
          </a:xfrm>
        </p:spPr>
        <p:txBody>
          <a:bodyPr/>
          <a:lstStyle/>
          <a:p>
            <a:r>
              <a:rPr lang="en-US" sz="2400" b="1" dirty="0"/>
              <a:t>WEEK 2:</a:t>
            </a:r>
          </a:p>
          <a:p>
            <a:r>
              <a:rPr lang="en-US" sz="2400" b="1" u="sng" dirty="0"/>
              <a:t>introduction: </a:t>
            </a:r>
          </a:p>
          <a:p>
            <a:r>
              <a:rPr lang="en-US" sz="2400" b="1" dirty="0"/>
              <a:t>Constructing a strong follow-up</a:t>
            </a:r>
            <a:br>
              <a:rPr lang="en-US" sz="2400" b="1" dirty="0"/>
            </a:br>
            <a:br>
              <a:rPr lang="en-US" sz="1600" i="1" cap="none" dirty="0"/>
            </a:br>
            <a:r>
              <a:rPr lang="en-US" sz="2400" dirty="0"/>
              <a:t>You’re probably very familiar with the often-quoted stat that it costs, on average, </a:t>
            </a:r>
            <a:r>
              <a:rPr lang="en-US" sz="2400" b="1" u="sng" dirty="0">
                <a:hlinkClick r:id="rId3"/>
              </a:rPr>
              <a:t>seven times more</a:t>
            </a:r>
            <a:r>
              <a:rPr lang="en-US" sz="2400" dirty="0"/>
              <a:t> to secure a new customer than it does to sell to an existing one. Take part in this week’s meeting in a box to learn how to construct your best follow-up yet. </a:t>
            </a:r>
            <a:endParaRPr lang="en-CA" sz="2400" dirty="0"/>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white"/>
                </a:solidFill>
              </a:rPr>
              <a:pPr defTabSz="457200"/>
              <a:t>3</a:t>
            </a:fld>
            <a:endParaRPr lang="en-US">
              <a:solidFill>
                <a:prstClr val="white"/>
              </a:solidFill>
            </a:endParaRPr>
          </a:p>
        </p:txBody>
      </p:sp>
    </p:spTree>
    <p:extLst>
      <p:ext uri="{BB962C8B-B14F-4D97-AF65-F5344CB8AC3E}">
        <p14:creationId xmlns:p14="http://schemas.microsoft.com/office/powerpoint/2010/main" val="137546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1024612-1EDC-4ED7-9CA4-788C80824DBB}"/>
              </a:ext>
            </a:extLst>
          </p:cNvPr>
          <p:cNvSpPr>
            <a:spLocks noGrp="1"/>
          </p:cNvSpPr>
          <p:nvPr>
            <p:ph type="title"/>
          </p:nvPr>
        </p:nvSpPr>
        <p:spPr>
          <a:xfrm>
            <a:off x="1136428" y="627564"/>
            <a:ext cx="7474172" cy="1325563"/>
          </a:xfrm>
        </p:spPr>
        <p:txBody>
          <a:bodyPr vert="horz" lIns="91440" tIns="45720" rIns="91440" bIns="45720" rtlCol="0" anchor="ctr">
            <a:normAutofit/>
          </a:bodyPr>
          <a:lstStyle/>
          <a:p>
            <a:pPr defTabSz="914400">
              <a:lnSpc>
                <a:spcPct val="90000"/>
              </a:lnSpc>
            </a:pPr>
            <a:r>
              <a:rPr lang="en-US" sz="4400" b="1" kern="1200">
                <a:solidFill>
                  <a:schemeClr val="tx1"/>
                </a:solidFill>
                <a:latin typeface="+mj-lt"/>
                <a:ea typeface="+mj-ea"/>
                <a:cs typeface="+mj-cs"/>
              </a:rPr>
              <a:t>Discover the Decision-Maker</a:t>
            </a:r>
          </a:p>
        </p:txBody>
      </p:sp>
      <p:sp>
        <p:nvSpPr>
          <p:cNvPr id="9" name="Content Placeholder 2">
            <a:extLst>
              <a:ext uri="{FF2B5EF4-FFF2-40B4-BE49-F238E27FC236}">
                <a16:creationId xmlns:a16="http://schemas.microsoft.com/office/drawing/2014/main" id="{927DC232-8481-4D96-B9DD-F7082E52E1A2}"/>
              </a:ext>
            </a:extLst>
          </p:cNvPr>
          <p:cNvSpPr txBox="1">
            <a:spLocks/>
          </p:cNvSpPr>
          <p:nvPr/>
        </p:nvSpPr>
        <p:spPr>
          <a:xfrm>
            <a:off x="1136429" y="2278173"/>
            <a:ext cx="6467867" cy="3450613"/>
          </a:xfrm>
          <a:prstGeom prst="rect">
            <a:avLst/>
          </a:prstGeom>
        </p:spPr>
        <p:txBody>
          <a:bodyPr vert="horz" lIns="91440" tIns="45720" rIns="91440" bIns="45720" rtlCol="0" anchor="ctr">
            <a:normAutofit/>
          </a:bodyPr>
          <a:lstStyle>
            <a:lvl1pPr marL="182880" indent="-182880" algn="l" defTabSz="457200" rtl="0" eaLnBrk="1" latinLnBrk="0" hangingPunct="1">
              <a:spcBef>
                <a:spcPts val="700"/>
              </a:spcBef>
              <a:buFont typeface="Arial"/>
              <a:buChar char="•"/>
              <a:defRPr sz="2100" kern="1200" spc="0">
                <a:solidFill>
                  <a:schemeClr val="tx1"/>
                </a:solidFill>
                <a:latin typeface="Century Gothic"/>
                <a:ea typeface="+mn-ea"/>
                <a:cs typeface="Corbel"/>
              </a:defRPr>
            </a:lvl1pPr>
            <a:lvl2pPr marL="742950" indent="-285750" algn="l" defTabSz="457200" rtl="0" eaLnBrk="1" latinLnBrk="0" hangingPunct="1">
              <a:spcBef>
                <a:spcPts val="700"/>
              </a:spcBef>
              <a:buFont typeface="Arial"/>
              <a:buChar char="–"/>
              <a:defRPr sz="1800" kern="1200" spc="0">
                <a:solidFill>
                  <a:schemeClr val="tx1"/>
                </a:solidFill>
                <a:latin typeface="Century Gothic"/>
                <a:ea typeface="+mn-ea"/>
                <a:cs typeface="Corbel"/>
              </a:defRPr>
            </a:lvl2pPr>
            <a:lvl3pPr marL="11430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3pPr>
            <a:lvl4pPr marL="1600200" indent="-228600" algn="l" defTabSz="457200" rtl="0" eaLnBrk="1" latinLnBrk="0" hangingPunct="1">
              <a:spcBef>
                <a:spcPts val="700"/>
              </a:spcBef>
              <a:buFont typeface="Arial"/>
              <a:buChar char="–"/>
              <a:defRPr sz="1800" kern="1200" spc="0">
                <a:solidFill>
                  <a:schemeClr val="tx1"/>
                </a:solidFill>
                <a:latin typeface="Century Gothic"/>
                <a:ea typeface="+mn-ea"/>
                <a:cs typeface="Corbel"/>
              </a:defRPr>
            </a:lvl4pPr>
            <a:lvl5pPr marL="20574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228600" defTabSz="914400">
              <a:lnSpc>
                <a:spcPct val="90000"/>
              </a:lnSpc>
              <a:buFont typeface="Arial" panose="020B0604020202020204" pitchFamily="34" charset="0"/>
              <a:buChar char="•"/>
            </a:pPr>
            <a:r>
              <a:rPr lang="en-US" sz="2200">
                <a:latin typeface="+mn-lt"/>
                <a:cs typeface="+mn-cs"/>
              </a:rPr>
              <a:t>You’ll never get anywhere with your sales efforts if you don’t know who ultimately buys your product. Your first step to success, therefore, is to ask questions that help you determine who the decision maker is at this organization.</a:t>
            </a:r>
          </a:p>
          <a:p>
            <a:pPr indent="-228600" defTabSz="914400">
              <a:lnSpc>
                <a:spcPct val="90000"/>
              </a:lnSpc>
              <a:buFont typeface="Arial" panose="020B0604020202020204" pitchFamily="34" charset="0"/>
              <a:buChar char="•"/>
            </a:pPr>
            <a:endParaRPr lang="en-US" sz="2200">
              <a:latin typeface="+mn-lt"/>
              <a:cs typeface="+mn-cs"/>
            </a:endParaRPr>
          </a:p>
          <a:p>
            <a:pPr indent="-228600" defTabSz="914400">
              <a:lnSpc>
                <a:spcPct val="90000"/>
              </a:lnSpc>
              <a:buFont typeface="Arial" panose="020B0604020202020204" pitchFamily="34" charset="0"/>
              <a:buChar char="•"/>
            </a:pPr>
            <a:r>
              <a:rPr lang="en-US" sz="2200">
                <a:latin typeface="+mn-lt"/>
                <a:cs typeface="+mn-cs"/>
              </a:rPr>
              <a:t>Your marketing team should provide you with a </a:t>
            </a:r>
            <a:r>
              <a:rPr lang="en-US" sz="2200" b="1" u="sng">
                <a:latin typeface="+mn-lt"/>
                <a:cs typeface="+mn-cs"/>
                <a:hlinkClick r:id="rId3"/>
              </a:rPr>
              <a:t>persona of your typical buyer</a:t>
            </a:r>
            <a:r>
              <a:rPr lang="en-US" sz="2200">
                <a:latin typeface="+mn-lt"/>
                <a:cs typeface="+mn-cs"/>
              </a:rPr>
              <a:t>, so use this as a starting point</a:t>
            </a:r>
          </a:p>
          <a:p>
            <a:pPr indent="-228600" defTabSz="914400">
              <a:lnSpc>
                <a:spcPct val="90000"/>
              </a:lnSpc>
              <a:buFont typeface="Arial" panose="020B0604020202020204" pitchFamily="34" charset="0"/>
              <a:buChar char="•"/>
            </a:pPr>
            <a:endParaRPr lang="en-US" sz="2200">
              <a:latin typeface="+mn-lt"/>
              <a:cs typeface="+mn-cs"/>
            </a:endParaRPr>
          </a:p>
        </p:txBody>
      </p:sp>
      <p:sp>
        <p:nvSpPr>
          <p:cNvPr id="18" name="Rectangle 17">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descr="Head with Gears">
            <a:extLst>
              <a:ext uri="{FF2B5EF4-FFF2-40B4-BE49-F238E27FC236}">
                <a16:creationId xmlns:a16="http://schemas.microsoft.com/office/drawing/2014/main" id="{6C955EBF-57DF-4321-8016-ABA9747F3A1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13987" y="2857501"/>
            <a:ext cx="1142998" cy="1142998"/>
          </a:xfrm>
          <a:prstGeom prst="rect">
            <a:avLst/>
          </a:prstGeom>
        </p:spPr>
      </p:pic>
      <p:sp>
        <p:nvSpPr>
          <p:cNvPr id="4" name="Slide Number Placeholder 3"/>
          <p:cNvSpPr>
            <a:spLocks noGrp="1"/>
          </p:cNvSpPr>
          <p:nvPr>
            <p:ph type="sldNum" sz="quarter" idx="12"/>
          </p:nvPr>
        </p:nvSpPr>
        <p:spPr>
          <a:xfrm>
            <a:off x="10341428" y="6356350"/>
            <a:ext cx="1012371" cy="365125"/>
          </a:xfrm>
        </p:spPr>
        <p:txBody>
          <a:bodyPr vert="horz" lIns="91440" tIns="45720" rIns="91440" bIns="45720" rtlCol="0" anchor="ctr">
            <a:normAutofit/>
          </a:bodyPr>
          <a:lstStyle/>
          <a:p>
            <a:pPr>
              <a:spcAft>
                <a:spcPts val="600"/>
              </a:spcAft>
            </a:pPr>
            <a:fld id="{334C5153-70F3-9C47-B2BA-087581A486FC}" type="slidenum">
              <a:rPr lang="en-US" sz="1200">
                <a:solidFill>
                  <a:srgbClr val="FFFFFF"/>
                </a:solidFill>
                <a:latin typeface="+mn-lt"/>
                <a:cs typeface="+mn-cs"/>
              </a:rPr>
              <a:pPr>
                <a:spcAft>
                  <a:spcPts val="600"/>
                </a:spcAft>
              </a:pPr>
              <a:t>4</a:t>
            </a:fld>
            <a:endParaRPr lang="en-US" sz="1200">
              <a:solidFill>
                <a:srgbClr val="FFFFFF"/>
              </a:solidFill>
              <a:latin typeface="+mn-lt"/>
              <a:cs typeface="+mn-cs"/>
            </a:endParaRPr>
          </a:p>
        </p:txBody>
      </p:sp>
      <p:sp>
        <p:nvSpPr>
          <p:cNvPr id="6" name="Content Placeholder 18">
            <a:extLst>
              <a:ext uri="{FF2B5EF4-FFF2-40B4-BE49-F238E27FC236}">
                <a16:creationId xmlns:a16="http://schemas.microsoft.com/office/drawing/2014/main" id="{1B3EF492-78A6-4251-B31C-1639AB2AB7C4}"/>
              </a:ext>
            </a:extLst>
          </p:cNvPr>
          <p:cNvSpPr txBox="1">
            <a:spLocks/>
          </p:cNvSpPr>
          <p:nvPr/>
        </p:nvSpPr>
        <p:spPr>
          <a:xfrm>
            <a:off x="2264833" y="558792"/>
            <a:ext cx="5397500" cy="1198038"/>
          </a:xfrm>
          <a:prstGeom prst="rect">
            <a:avLst/>
          </a:prstGeom>
        </p:spPr>
        <p:txBody>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3200" b="0" i="0" kern="1200">
                <a:solidFill>
                  <a:schemeClr val="tx1"/>
                </a:solidFill>
                <a:latin typeface="Arial"/>
                <a:ea typeface="+mn-ea"/>
                <a:cs typeface="Arial"/>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b="0" i="0" kern="1200">
                <a:solidFill>
                  <a:srgbClr val="000000"/>
                </a:solidFill>
                <a:latin typeface="Arial"/>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i="0" kern="1200">
                <a:solidFill>
                  <a:schemeClr val="accent2"/>
                </a:solidFill>
                <a:latin typeface="Arial"/>
                <a:ea typeface="+mn-ea"/>
                <a:cs typeface="Arial"/>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4pPr>
            <a:lvl5pPr marL="0" indent="-171450" algn="l" defTabSz="914400" rtl="0" eaLnBrk="1" latinLnBrk="0" hangingPunct="1">
              <a:lnSpc>
                <a:spcPct val="95000"/>
              </a:lnSpc>
              <a:spcBef>
                <a:spcPts val="0"/>
              </a:spcBef>
              <a:spcAft>
                <a:spcPts val="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5pPr>
            <a:lvl6pPr marL="0" indent="-173038" algn="l" defTabSz="914400" rtl="0" eaLnBrk="1" latinLnBrk="0" hangingPunct="1">
              <a:lnSpc>
                <a:spcPct val="85000"/>
              </a:lnSpc>
              <a:spcBef>
                <a:spcPts val="0"/>
              </a:spcBef>
              <a:spcAft>
                <a:spcPts val="0"/>
              </a:spcAft>
              <a:buFont typeface="Arial" panose="020B0604020202020204" pitchFamily="34" charset="0"/>
              <a:buChar char="•"/>
              <a:defRPr sz="1100" b="0" i="0" kern="1200" baseline="0">
                <a:solidFill>
                  <a:schemeClr val="tx2"/>
                </a:solidFill>
                <a:latin typeface="Arial"/>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b="0" i="0" kern="1200" baseline="0">
                <a:solidFill>
                  <a:schemeClr val="bg2"/>
                </a:solidFill>
                <a:latin typeface="Arial"/>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b="0" i="0" kern="1200">
                <a:solidFill>
                  <a:schemeClr val="bg2"/>
                </a:solidFill>
                <a:latin typeface="Arial"/>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b="0" i="0" kern="1200">
                <a:solidFill>
                  <a:schemeClr val="bg2"/>
                </a:solidFill>
                <a:latin typeface="Arial"/>
                <a:ea typeface="+mn-ea"/>
                <a:cs typeface="+mn-cs"/>
              </a:defRPr>
            </a:lvl9pPr>
          </a:lstStyle>
          <a:p>
            <a:pPr>
              <a:lnSpc>
                <a:spcPts val="4000"/>
              </a:lnSpc>
              <a:spcBef>
                <a:spcPts val="1000"/>
              </a:spcBef>
              <a:spcAft>
                <a:spcPts val="0"/>
              </a:spcAft>
            </a:pPr>
            <a:endParaRPr lang="en-US" sz="2800" b="1" dirty="0">
              <a:solidFill>
                <a:prstClr val="white"/>
              </a:solidFill>
            </a:endParaRPr>
          </a:p>
        </p:txBody>
      </p:sp>
    </p:spTree>
    <p:extLst>
      <p:ext uri="{BB962C8B-B14F-4D97-AF65-F5344CB8AC3E}">
        <p14:creationId xmlns:p14="http://schemas.microsoft.com/office/powerpoint/2010/main" val="1766284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itle 1">
            <a:extLst>
              <a:ext uri="{FF2B5EF4-FFF2-40B4-BE49-F238E27FC236}">
                <a16:creationId xmlns:a16="http://schemas.microsoft.com/office/drawing/2014/main" id="{21024612-1EDC-4ED7-9CA4-788C80824DBB}"/>
              </a:ext>
            </a:extLst>
          </p:cNvPr>
          <p:cNvSpPr>
            <a:spLocks noGrp="1"/>
          </p:cNvSpPr>
          <p:nvPr>
            <p:ph type="title"/>
          </p:nvPr>
        </p:nvSpPr>
        <p:spPr>
          <a:xfrm>
            <a:off x="863029" y="1012004"/>
            <a:ext cx="3416158" cy="4795408"/>
          </a:xfrm>
        </p:spPr>
        <p:txBody>
          <a:bodyPr vert="horz" lIns="91440" tIns="45720" rIns="91440" bIns="45720" rtlCol="0" anchor="ctr">
            <a:normAutofit/>
          </a:bodyPr>
          <a:lstStyle/>
          <a:p>
            <a:pPr defTabSz="914400">
              <a:lnSpc>
                <a:spcPct val="90000"/>
              </a:lnSpc>
            </a:pPr>
            <a:r>
              <a:rPr lang="en-US" sz="4400" b="1">
                <a:solidFill>
                  <a:srgbClr val="FFFFFF"/>
                </a:solidFill>
                <a:latin typeface="+mj-lt"/>
                <a:cs typeface="+mj-cs"/>
              </a:rPr>
              <a:t>Be Persistent</a:t>
            </a:r>
          </a:p>
        </p:txBody>
      </p:sp>
      <p:sp>
        <p:nvSpPr>
          <p:cNvPr id="4" name="Slide Number Placeholder 3"/>
          <p:cNvSpPr>
            <a:spLocks noGrp="1"/>
          </p:cNvSpPr>
          <p:nvPr>
            <p:ph type="sldNum" sz="quarter" idx="12"/>
          </p:nvPr>
        </p:nvSpPr>
        <p:spPr>
          <a:xfrm>
            <a:off x="10726220" y="6356350"/>
            <a:ext cx="627580" cy="365125"/>
          </a:xfrm>
        </p:spPr>
        <p:txBody>
          <a:bodyPr vert="horz" lIns="91440" tIns="45720" rIns="91440" bIns="45720" rtlCol="0" anchor="ctr">
            <a:normAutofit/>
          </a:bodyPr>
          <a:lstStyle/>
          <a:p>
            <a:pPr>
              <a:spcAft>
                <a:spcPts val="600"/>
              </a:spcAft>
            </a:pPr>
            <a:fld id="{334C5153-70F3-9C47-B2BA-087581A486FC}" type="slidenum">
              <a:rPr lang="en-US" sz="1200">
                <a:solidFill>
                  <a:prstClr val="black">
                    <a:tint val="75000"/>
                  </a:prstClr>
                </a:solidFill>
                <a:latin typeface="+mn-lt"/>
                <a:cs typeface="+mn-cs"/>
              </a:rPr>
              <a:pPr>
                <a:spcAft>
                  <a:spcPts val="600"/>
                </a:spcAft>
              </a:pPr>
              <a:t>5</a:t>
            </a:fld>
            <a:endParaRPr lang="en-US" sz="1200">
              <a:solidFill>
                <a:prstClr val="black">
                  <a:tint val="75000"/>
                </a:prstClr>
              </a:solidFill>
              <a:latin typeface="+mn-lt"/>
              <a:cs typeface="+mn-cs"/>
            </a:endParaRPr>
          </a:p>
        </p:txBody>
      </p:sp>
      <p:sp>
        <p:nvSpPr>
          <p:cNvPr id="6" name="Content Placeholder 18">
            <a:extLst>
              <a:ext uri="{FF2B5EF4-FFF2-40B4-BE49-F238E27FC236}">
                <a16:creationId xmlns:a16="http://schemas.microsoft.com/office/drawing/2014/main" id="{1B3EF492-78A6-4251-B31C-1639AB2AB7C4}"/>
              </a:ext>
            </a:extLst>
          </p:cNvPr>
          <p:cNvSpPr txBox="1">
            <a:spLocks/>
          </p:cNvSpPr>
          <p:nvPr/>
        </p:nvSpPr>
        <p:spPr>
          <a:xfrm>
            <a:off x="2264833" y="558792"/>
            <a:ext cx="5397500" cy="1198038"/>
          </a:xfrm>
          <a:prstGeom prst="rect">
            <a:avLst/>
          </a:prstGeom>
        </p:spPr>
        <p:txBody>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3200" b="0" i="0" kern="1200">
                <a:solidFill>
                  <a:schemeClr val="tx1"/>
                </a:solidFill>
                <a:latin typeface="Arial"/>
                <a:ea typeface="+mn-ea"/>
                <a:cs typeface="Arial"/>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b="0" i="0" kern="1200">
                <a:solidFill>
                  <a:srgbClr val="000000"/>
                </a:solidFill>
                <a:latin typeface="Arial"/>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i="0" kern="1200">
                <a:solidFill>
                  <a:schemeClr val="accent2"/>
                </a:solidFill>
                <a:latin typeface="Arial"/>
                <a:ea typeface="+mn-ea"/>
                <a:cs typeface="Arial"/>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4pPr>
            <a:lvl5pPr marL="0" indent="-171450" algn="l" defTabSz="914400" rtl="0" eaLnBrk="1" latinLnBrk="0" hangingPunct="1">
              <a:lnSpc>
                <a:spcPct val="95000"/>
              </a:lnSpc>
              <a:spcBef>
                <a:spcPts val="0"/>
              </a:spcBef>
              <a:spcAft>
                <a:spcPts val="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5pPr>
            <a:lvl6pPr marL="0" indent="-173038" algn="l" defTabSz="914400" rtl="0" eaLnBrk="1" latinLnBrk="0" hangingPunct="1">
              <a:lnSpc>
                <a:spcPct val="85000"/>
              </a:lnSpc>
              <a:spcBef>
                <a:spcPts val="0"/>
              </a:spcBef>
              <a:spcAft>
                <a:spcPts val="0"/>
              </a:spcAft>
              <a:buFont typeface="Arial" panose="020B0604020202020204" pitchFamily="34" charset="0"/>
              <a:buChar char="•"/>
              <a:defRPr sz="1100" b="0" i="0" kern="1200" baseline="0">
                <a:solidFill>
                  <a:schemeClr val="tx2"/>
                </a:solidFill>
                <a:latin typeface="Arial"/>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b="0" i="0" kern="1200" baseline="0">
                <a:solidFill>
                  <a:schemeClr val="bg2"/>
                </a:solidFill>
                <a:latin typeface="Arial"/>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b="0" i="0" kern="1200">
                <a:solidFill>
                  <a:schemeClr val="bg2"/>
                </a:solidFill>
                <a:latin typeface="Arial"/>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b="0" i="0" kern="1200">
                <a:solidFill>
                  <a:schemeClr val="bg2"/>
                </a:solidFill>
                <a:latin typeface="Arial"/>
                <a:ea typeface="+mn-ea"/>
                <a:cs typeface="+mn-cs"/>
              </a:defRPr>
            </a:lvl9pPr>
          </a:lstStyle>
          <a:p>
            <a:pPr>
              <a:lnSpc>
                <a:spcPts val="4000"/>
              </a:lnSpc>
              <a:spcBef>
                <a:spcPts val="1000"/>
              </a:spcBef>
              <a:spcAft>
                <a:spcPts val="0"/>
              </a:spcAft>
            </a:pPr>
            <a:endParaRPr lang="en-US" sz="2800" b="1" dirty="0">
              <a:solidFill>
                <a:prstClr val="white"/>
              </a:solidFill>
            </a:endParaRPr>
          </a:p>
        </p:txBody>
      </p:sp>
      <p:graphicFrame>
        <p:nvGraphicFramePr>
          <p:cNvPr id="23" name="Content Placeholder 2">
            <a:extLst>
              <a:ext uri="{FF2B5EF4-FFF2-40B4-BE49-F238E27FC236}">
                <a16:creationId xmlns:a16="http://schemas.microsoft.com/office/drawing/2014/main" id="{C88997DE-0EC3-48A5-AD7D-4B1D65AC4B7E}"/>
              </a:ext>
            </a:extLst>
          </p:cNvPr>
          <p:cNvGraphicFramePr/>
          <p:nvPr>
            <p:extLst>
              <p:ext uri="{D42A27DB-BD31-4B8C-83A1-F6EECF244321}">
                <p14:modId xmlns:p14="http://schemas.microsoft.com/office/powerpoint/2010/main" val="3460973969"/>
              </p:ext>
            </p:extLst>
          </p:nvPr>
        </p:nvGraphicFramePr>
        <p:xfrm>
          <a:off x="5363634" y="961204"/>
          <a:ext cx="6513604" cy="56583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44608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Title 1">
            <a:extLst>
              <a:ext uri="{FF2B5EF4-FFF2-40B4-BE49-F238E27FC236}">
                <a16:creationId xmlns:a16="http://schemas.microsoft.com/office/drawing/2014/main" id="{21024612-1EDC-4ED7-9CA4-788C80824DBB}"/>
              </a:ext>
            </a:extLst>
          </p:cNvPr>
          <p:cNvSpPr>
            <a:spLocks noGrp="1"/>
          </p:cNvSpPr>
          <p:nvPr>
            <p:ph type="title"/>
          </p:nvPr>
        </p:nvSpPr>
        <p:spPr>
          <a:xfrm>
            <a:off x="280382" y="801866"/>
            <a:ext cx="3669161" cy="2760098"/>
          </a:xfrm>
        </p:spPr>
        <p:txBody>
          <a:bodyPr vert="horz" lIns="91440" tIns="45720" rIns="91440" bIns="45720" rtlCol="0" anchor="ctr">
            <a:normAutofit/>
          </a:bodyPr>
          <a:lstStyle/>
          <a:p>
            <a:pPr defTabSz="914400">
              <a:lnSpc>
                <a:spcPct val="90000"/>
              </a:lnSpc>
            </a:pPr>
            <a:r>
              <a:rPr lang="en-US" sz="4400" b="1" kern="1200" dirty="0">
                <a:solidFill>
                  <a:srgbClr val="FFFFFF"/>
                </a:solidFill>
                <a:latin typeface="+mj-lt"/>
                <a:ea typeface="+mj-ea"/>
                <a:cs typeface="+mj-cs"/>
              </a:rPr>
              <a:t>FOLLOW A PLAN!</a:t>
            </a:r>
          </a:p>
        </p:txBody>
      </p:sp>
      <p:sp>
        <p:nvSpPr>
          <p:cNvPr id="9" name="Content Placeholder 2">
            <a:extLst>
              <a:ext uri="{FF2B5EF4-FFF2-40B4-BE49-F238E27FC236}">
                <a16:creationId xmlns:a16="http://schemas.microsoft.com/office/drawing/2014/main" id="{927DC232-8481-4D96-B9DD-F7082E52E1A2}"/>
              </a:ext>
            </a:extLst>
          </p:cNvPr>
          <p:cNvSpPr txBox="1">
            <a:spLocks/>
          </p:cNvSpPr>
          <p:nvPr/>
        </p:nvSpPr>
        <p:spPr>
          <a:xfrm>
            <a:off x="6090574" y="801866"/>
            <a:ext cx="5306084" cy="5230634"/>
          </a:xfrm>
          <a:prstGeom prst="rect">
            <a:avLst/>
          </a:prstGeom>
        </p:spPr>
        <p:txBody>
          <a:bodyPr vert="horz" lIns="91440" tIns="45720" rIns="91440" bIns="45720" rtlCol="0" anchor="ctr">
            <a:normAutofit/>
          </a:bodyPr>
          <a:lstStyle>
            <a:lvl1pPr marL="182880" indent="-182880" algn="l" defTabSz="457200" rtl="0" eaLnBrk="1" latinLnBrk="0" hangingPunct="1">
              <a:spcBef>
                <a:spcPts val="700"/>
              </a:spcBef>
              <a:buFont typeface="Arial"/>
              <a:buChar char="•"/>
              <a:defRPr sz="2100" kern="1200" spc="0">
                <a:solidFill>
                  <a:schemeClr val="tx1"/>
                </a:solidFill>
                <a:latin typeface="Century Gothic"/>
                <a:ea typeface="+mn-ea"/>
                <a:cs typeface="Corbel"/>
              </a:defRPr>
            </a:lvl1pPr>
            <a:lvl2pPr marL="742950" indent="-285750" algn="l" defTabSz="457200" rtl="0" eaLnBrk="1" latinLnBrk="0" hangingPunct="1">
              <a:spcBef>
                <a:spcPts val="700"/>
              </a:spcBef>
              <a:buFont typeface="Arial"/>
              <a:buChar char="–"/>
              <a:defRPr sz="1800" kern="1200" spc="0">
                <a:solidFill>
                  <a:schemeClr val="tx1"/>
                </a:solidFill>
                <a:latin typeface="Century Gothic"/>
                <a:ea typeface="+mn-ea"/>
                <a:cs typeface="Corbel"/>
              </a:defRPr>
            </a:lvl2pPr>
            <a:lvl3pPr marL="11430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3pPr>
            <a:lvl4pPr marL="1600200" indent="-228600" algn="l" defTabSz="457200" rtl="0" eaLnBrk="1" latinLnBrk="0" hangingPunct="1">
              <a:spcBef>
                <a:spcPts val="700"/>
              </a:spcBef>
              <a:buFont typeface="Arial"/>
              <a:buChar char="–"/>
              <a:defRPr sz="1800" kern="1200" spc="0">
                <a:solidFill>
                  <a:schemeClr val="tx1"/>
                </a:solidFill>
                <a:latin typeface="Century Gothic"/>
                <a:ea typeface="+mn-ea"/>
                <a:cs typeface="Corbel"/>
              </a:defRPr>
            </a:lvl4pPr>
            <a:lvl5pPr marL="20574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228600" defTabSz="914400">
              <a:lnSpc>
                <a:spcPct val="90000"/>
              </a:lnSpc>
              <a:buFont typeface="Arial" panose="020B0604020202020204" pitchFamily="34" charset="0"/>
              <a:buChar char="•"/>
            </a:pPr>
            <a:r>
              <a:rPr lang="en-US" sz="2000" dirty="0">
                <a:solidFill>
                  <a:srgbClr val="000000"/>
                </a:solidFill>
                <a:latin typeface="+mn-lt"/>
                <a:cs typeface="+mn-cs"/>
              </a:rPr>
              <a:t>Your messages and calls do need to have a relevant message if your persistence is going to pay off, however.  Following up with a prospect with a message that says “hey, just wondering if you’ve made a decision yet” over and over again is not going to push your sales cycle forward.</a:t>
            </a:r>
          </a:p>
          <a:p>
            <a:pPr marL="0" indent="0" defTabSz="914400">
              <a:lnSpc>
                <a:spcPct val="90000"/>
              </a:lnSpc>
              <a:buNone/>
            </a:pPr>
            <a:endParaRPr lang="en-US" sz="2000" dirty="0">
              <a:solidFill>
                <a:srgbClr val="000000"/>
              </a:solidFill>
              <a:latin typeface="+mn-lt"/>
              <a:cs typeface="+mn-cs"/>
            </a:endParaRPr>
          </a:p>
          <a:p>
            <a:pPr indent="-228600" defTabSz="914400">
              <a:lnSpc>
                <a:spcPct val="90000"/>
              </a:lnSpc>
              <a:buFont typeface="Arial" panose="020B0604020202020204" pitchFamily="34" charset="0"/>
              <a:buChar char="•"/>
            </a:pPr>
            <a:r>
              <a:rPr lang="en-US" sz="2000" dirty="0">
                <a:solidFill>
                  <a:srgbClr val="000000"/>
                </a:solidFill>
                <a:latin typeface="+mn-lt"/>
                <a:cs typeface="+mn-cs"/>
              </a:rPr>
              <a:t>Work with your team to discover best-practices and patterns that work well for your sales cycle. Use this information to develop a follow-up plan that focuses on providing relevant content or discovering new information with each follow-up. This way, follow-ups will be valuable rather than annoying.</a:t>
            </a:r>
          </a:p>
        </p:txBody>
      </p:sp>
      <p:sp>
        <p:nvSpPr>
          <p:cNvPr id="4" name="Slide Number Placeholder 3"/>
          <p:cNvSpPr>
            <a:spLocks noGrp="1"/>
          </p:cNvSpPr>
          <p:nvPr>
            <p:ph type="sldNum" sz="quarter" idx="12"/>
          </p:nvPr>
        </p:nvSpPr>
        <p:spPr>
          <a:xfrm>
            <a:off x="10825930" y="6223702"/>
            <a:ext cx="570728" cy="314067"/>
          </a:xfrm>
        </p:spPr>
        <p:txBody>
          <a:bodyPr vert="horz" lIns="91440" tIns="45720" rIns="91440" bIns="45720" rtlCol="0" anchor="ctr">
            <a:normAutofit/>
          </a:bodyPr>
          <a:lstStyle/>
          <a:p>
            <a:pPr>
              <a:spcAft>
                <a:spcPts val="600"/>
              </a:spcAft>
              <a:defRPr/>
            </a:pPr>
            <a:fld id="{334C5153-70F3-9C47-B2BA-087581A486FC}" type="slidenum">
              <a:rPr lang="en-US">
                <a:solidFill>
                  <a:srgbClr val="898989"/>
                </a:solidFill>
                <a:latin typeface="+mn-lt"/>
                <a:cs typeface="+mn-cs"/>
              </a:rPr>
              <a:pPr>
                <a:spcAft>
                  <a:spcPts val="600"/>
                </a:spcAft>
                <a:defRPr/>
              </a:pPr>
              <a:t>6</a:t>
            </a:fld>
            <a:endParaRPr lang="en-US">
              <a:solidFill>
                <a:srgbClr val="898989"/>
              </a:solidFill>
              <a:latin typeface="+mn-lt"/>
              <a:cs typeface="+mn-cs"/>
            </a:endParaRPr>
          </a:p>
        </p:txBody>
      </p:sp>
      <p:sp>
        <p:nvSpPr>
          <p:cNvPr id="6" name="Content Placeholder 18">
            <a:extLst>
              <a:ext uri="{FF2B5EF4-FFF2-40B4-BE49-F238E27FC236}">
                <a16:creationId xmlns:a16="http://schemas.microsoft.com/office/drawing/2014/main" id="{1B3EF492-78A6-4251-B31C-1639AB2AB7C4}"/>
              </a:ext>
            </a:extLst>
          </p:cNvPr>
          <p:cNvSpPr txBox="1">
            <a:spLocks/>
          </p:cNvSpPr>
          <p:nvPr/>
        </p:nvSpPr>
        <p:spPr>
          <a:xfrm>
            <a:off x="2264833" y="558792"/>
            <a:ext cx="5397500" cy="1198038"/>
          </a:xfrm>
          <a:prstGeom prst="rect">
            <a:avLst/>
          </a:prstGeom>
        </p:spPr>
        <p:txBody>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3200" b="0" i="0" kern="1200">
                <a:solidFill>
                  <a:schemeClr val="tx1"/>
                </a:solidFill>
                <a:latin typeface="Arial"/>
                <a:ea typeface="+mn-ea"/>
                <a:cs typeface="Arial"/>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b="0" i="0" kern="1200">
                <a:solidFill>
                  <a:srgbClr val="000000"/>
                </a:solidFill>
                <a:latin typeface="Arial"/>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i="0" kern="1200">
                <a:solidFill>
                  <a:schemeClr val="accent2"/>
                </a:solidFill>
                <a:latin typeface="Arial"/>
                <a:ea typeface="+mn-ea"/>
                <a:cs typeface="Arial"/>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4pPr>
            <a:lvl5pPr marL="0" indent="-171450" algn="l" defTabSz="914400" rtl="0" eaLnBrk="1" latinLnBrk="0" hangingPunct="1">
              <a:lnSpc>
                <a:spcPct val="95000"/>
              </a:lnSpc>
              <a:spcBef>
                <a:spcPts val="0"/>
              </a:spcBef>
              <a:spcAft>
                <a:spcPts val="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5pPr>
            <a:lvl6pPr marL="0" indent="-173038" algn="l" defTabSz="914400" rtl="0" eaLnBrk="1" latinLnBrk="0" hangingPunct="1">
              <a:lnSpc>
                <a:spcPct val="85000"/>
              </a:lnSpc>
              <a:spcBef>
                <a:spcPts val="0"/>
              </a:spcBef>
              <a:spcAft>
                <a:spcPts val="0"/>
              </a:spcAft>
              <a:buFont typeface="Arial" panose="020B0604020202020204" pitchFamily="34" charset="0"/>
              <a:buChar char="•"/>
              <a:defRPr sz="1100" b="0" i="0" kern="1200" baseline="0">
                <a:solidFill>
                  <a:schemeClr val="tx2"/>
                </a:solidFill>
                <a:latin typeface="Arial"/>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b="0" i="0" kern="1200" baseline="0">
                <a:solidFill>
                  <a:schemeClr val="bg2"/>
                </a:solidFill>
                <a:latin typeface="Arial"/>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b="0" i="0" kern="1200">
                <a:solidFill>
                  <a:schemeClr val="bg2"/>
                </a:solidFill>
                <a:latin typeface="Arial"/>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b="0" i="0" kern="1200">
                <a:solidFill>
                  <a:schemeClr val="bg2"/>
                </a:solidFill>
                <a:latin typeface="Arial"/>
                <a:ea typeface="+mn-ea"/>
                <a:cs typeface="+mn-cs"/>
              </a:defRPr>
            </a:lvl9pPr>
          </a:lstStyle>
          <a:p>
            <a:pPr>
              <a:lnSpc>
                <a:spcPts val="4000"/>
              </a:lnSpc>
              <a:spcBef>
                <a:spcPts val="1000"/>
              </a:spcBef>
              <a:spcAft>
                <a:spcPts val="0"/>
              </a:spcAft>
            </a:pPr>
            <a:endParaRPr lang="en-US" sz="2800" b="1" dirty="0">
              <a:solidFill>
                <a:prstClr val="white"/>
              </a:solidFill>
            </a:endParaRPr>
          </a:p>
        </p:txBody>
      </p:sp>
      <p:pic>
        <p:nvPicPr>
          <p:cNvPr id="3" name="Picture 2">
            <a:extLst>
              <a:ext uri="{FF2B5EF4-FFF2-40B4-BE49-F238E27FC236}">
                <a16:creationId xmlns:a16="http://schemas.microsoft.com/office/drawing/2014/main" id="{C32763BA-CCD4-494D-B1A1-894ECAB17FFB}"/>
              </a:ext>
            </a:extLst>
          </p:cNvPr>
          <p:cNvPicPr>
            <a:picLocks noChangeAspect="1"/>
          </p:cNvPicPr>
          <p:nvPr/>
        </p:nvPicPr>
        <p:blipFill>
          <a:blip r:embed="rId4"/>
          <a:stretch>
            <a:fillRect/>
          </a:stretch>
        </p:blipFill>
        <p:spPr>
          <a:xfrm rot="1627157">
            <a:off x="1817828" y="2943692"/>
            <a:ext cx="3486150" cy="3028950"/>
          </a:xfrm>
          <a:prstGeom prst="rect">
            <a:avLst/>
          </a:prstGeom>
        </p:spPr>
      </p:pic>
    </p:spTree>
    <p:extLst>
      <p:ext uri="{BB962C8B-B14F-4D97-AF65-F5344CB8AC3E}">
        <p14:creationId xmlns:p14="http://schemas.microsoft.com/office/powerpoint/2010/main" val="3401237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itle 1">
            <a:extLst>
              <a:ext uri="{FF2B5EF4-FFF2-40B4-BE49-F238E27FC236}">
                <a16:creationId xmlns:a16="http://schemas.microsoft.com/office/drawing/2014/main" id="{21024612-1EDC-4ED7-9CA4-788C80824DBB}"/>
              </a:ext>
            </a:extLst>
          </p:cNvPr>
          <p:cNvSpPr>
            <a:spLocks noGrp="1"/>
          </p:cNvSpPr>
          <p:nvPr>
            <p:ph type="title"/>
          </p:nvPr>
        </p:nvSpPr>
        <p:spPr>
          <a:xfrm>
            <a:off x="863029" y="1012004"/>
            <a:ext cx="3416158" cy="4795408"/>
          </a:xfrm>
        </p:spPr>
        <p:txBody>
          <a:bodyPr vert="horz" lIns="91440" tIns="45720" rIns="91440" bIns="45720" rtlCol="0" anchor="ctr">
            <a:normAutofit/>
          </a:bodyPr>
          <a:lstStyle/>
          <a:p>
            <a:pPr defTabSz="914400">
              <a:lnSpc>
                <a:spcPct val="90000"/>
              </a:lnSpc>
            </a:pPr>
            <a:r>
              <a:rPr lang="en-US" sz="4400" b="1">
                <a:solidFill>
                  <a:srgbClr val="FFFFFF"/>
                </a:solidFill>
                <a:latin typeface="+mj-lt"/>
                <a:cs typeface="+mj-cs"/>
              </a:rPr>
              <a:t>Use a Variety of Channels</a:t>
            </a:r>
          </a:p>
        </p:txBody>
      </p:sp>
      <p:sp>
        <p:nvSpPr>
          <p:cNvPr id="4" name="Slide Number Placeholder 3"/>
          <p:cNvSpPr>
            <a:spLocks noGrp="1"/>
          </p:cNvSpPr>
          <p:nvPr>
            <p:ph type="sldNum" sz="quarter" idx="12"/>
          </p:nvPr>
        </p:nvSpPr>
        <p:spPr>
          <a:xfrm>
            <a:off x="10726220" y="6356350"/>
            <a:ext cx="627580" cy="365125"/>
          </a:xfrm>
        </p:spPr>
        <p:txBody>
          <a:bodyPr vert="horz" lIns="91440" tIns="45720" rIns="91440" bIns="45720" rtlCol="0" anchor="ctr">
            <a:normAutofit/>
          </a:bodyPr>
          <a:lstStyle/>
          <a:p>
            <a:pPr>
              <a:spcAft>
                <a:spcPts val="600"/>
              </a:spcAft>
              <a:defRPr/>
            </a:pPr>
            <a:fld id="{334C5153-70F3-9C47-B2BA-087581A486FC}" type="slidenum">
              <a:rPr lang="en-US" sz="1200">
                <a:solidFill>
                  <a:prstClr val="black">
                    <a:tint val="75000"/>
                  </a:prstClr>
                </a:solidFill>
                <a:latin typeface="+mn-lt"/>
                <a:cs typeface="+mn-cs"/>
              </a:rPr>
              <a:pPr>
                <a:spcAft>
                  <a:spcPts val="600"/>
                </a:spcAft>
                <a:defRPr/>
              </a:pPr>
              <a:t>7</a:t>
            </a:fld>
            <a:endParaRPr lang="en-US" sz="1200">
              <a:solidFill>
                <a:prstClr val="black">
                  <a:tint val="75000"/>
                </a:prstClr>
              </a:solidFill>
              <a:latin typeface="+mn-lt"/>
              <a:cs typeface="+mn-cs"/>
            </a:endParaRPr>
          </a:p>
        </p:txBody>
      </p:sp>
      <p:sp>
        <p:nvSpPr>
          <p:cNvPr id="6" name="Content Placeholder 18">
            <a:extLst>
              <a:ext uri="{FF2B5EF4-FFF2-40B4-BE49-F238E27FC236}">
                <a16:creationId xmlns:a16="http://schemas.microsoft.com/office/drawing/2014/main" id="{1B3EF492-78A6-4251-B31C-1639AB2AB7C4}"/>
              </a:ext>
            </a:extLst>
          </p:cNvPr>
          <p:cNvSpPr txBox="1">
            <a:spLocks/>
          </p:cNvSpPr>
          <p:nvPr/>
        </p:nvSpPr>
        <p:spPr>
          <a:xfrm>
            <a:off x="2264833" y="558792"/>
            <a:ext cx="5397500" cy="1198038"/>
          </a:xfrm>
          <a:prstGeom prst="rect">
            <a:avLst/>
          </a:prstGeom>
        </p:spPr>
        <p:txBody>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3200" b="0" i="0" kern="1200">
                <a:solidFill>
                  <a:schemeClr val="tx1"/>
                </a:solidFill>
                <a:latin typeface="Arial"/>
                <a:ea typeface="+mn-ea"/>
                <a:cs typeface="Arial"/>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b="0" i="0" kern="1200">
                <a:solidFill>
                  <a:srgbClr val="000000"/>
                </a:solidFill>
                <a:latin typeface="Arial"/>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i="0" kern="1200">
                <a:solidFill>
                  <a:schemeClr val="accent2"/>
                </a:solidFill>
                <a:latin typeface="Arial"/>
                <a:ea typeface="+mn-ea"/>
                <a:cs typeface="Arial"/>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4pPr>
            <a:lvl5pPr marL="0" indent="-171450" algn="l" defTabSz="914400" rtl="0" eaLnBrk="1" latinLnBrk="0" hangingPunct="1">
              <a:lnSpc>
                <a:spcPct val="95000"/>
              </a:lnSpc>
              <a:spcBef>
                <a:spcPts val="0"/>
              </a:spcBef>
              <a:spcAft>
                <a:spcPts val="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5pPr>
            <a:lvl6pPr marL="0" indent="-173038" algn="l" defTabSz="914400" rtl="0" eaLnBrk="1" latinLnBrk="0" hangingPunct="1">
              <a:lnSpc>
                <a:spcPct val="85000"/>
              </a:lnSpc>
              <a:spcBef>
                <a:spcPts val="0"/>
              </a:spcBef>
              <a:spcAft>
                <a:spcPts val="0"/>
              </a:spcAft>
              <a:buFont typeface="Arial" panose="020B0604020202020204" pitchFamily="34" charset="0"/>
              <a:buChar char="•"/>
              <a:defRPr sz="1100" b="0" i="0" kern="1200" baseline="0">
                <a:solidFill>
                  <a:schemeClr val="tx2"/>
                </a:solidFill>
                <a:latin typeface="Arial"/>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b="0" i="0" kern="1200" baseline="0">
                <a:solidFill>
                  <a:schemeClr val="bg2"/>
                </a:solidFill>
                <a:latin typeface="Arial"/>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b="0" i="0" kern="1200">
                <a:solidFill>
                  <a:schemeClr val="bg2"/>
                </a:solidFill>
                <a:latin typeface="Arial"/>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b="0" i="0" kern="1200">
                <a:solidFill>
                  <a:schemeClr val="bg2"/>
                </a:solidFill>
                <a:latin typeface="Arial"/>
                <a:ea typeface="+mn-ea"/>
                <a:cs typeface="+mn-cs"/>
              </a:defRPr>
            </a:lvl9pPr>
          </a:lstStyle>
          <a:p>
            <a:pPr>
              <a:lnSpc>
                <a:spcPts val="4000"/>
              </a:lnSpc>
              <a:spcBef>
                <a:spcPts val="1000"/>
              </a:spcBef>
              <a:spcAft>
                <a:spcPts val="0"/>
              </a:spcAft>
            </a:pPr>
            <a:endParaRPr lang="en-US" sz="2800" b="1" dirty="0">
              <a:solidFill>
                <a:prstClr val="white"/>
              </a:solidFill>
            </a:endParaRPr>
          </a:p>
        </p:txBody>
      </p:sp>
      <p:graphicFrame>
        <p:nvGraphicFramePr>
          <p:cNvPr id="18" name="Content Placeholder 2">
            <a:extLst>
              <a:ext uri="{FF2B5EF4-FFF2-40B4-BE49-F238E27FC236}">
                <a16:creationId xmlns:a16="http://schemas.microsoft.com/office/drawing/2014/main" id="{30ED4D06-FC62-45DF-99A8-0A2A6847770C}"/>
              </a:ext>
            </a:extLst>
          </p:cNvPr>
          <p:cNvGraphicFramePr/>
          <p:nvPr>
            <p:extLst>
              <p:ext uri="{D42A27DB-BD31-4B8C-83A1-F6EECF244321}">
                <p14:modId xmlns:p14="http://schemas.microsoft.com/office/powerpoint/2010/main" val="3473324491"/>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8943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Picture 33">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Title 1">
            <a:extLst>
              <a:ext uri="{FF2B5EF4-FFF2-40B4-BE49-F238E27FC236}">
                <a16:creationId xmlns:a16="http://schemas.microsoft.com/office/drawing/2014/main" id="{21024612-1EDC-4ED7-9CA4-788C80824DBB}"/>
              </a:ext>
            </a:extLst>
          </p:cNvPr>
          <p:cNvSpPr>
            <a:spLocks noGrp="1"/>
          </p:cNvSpPr>
          <p:nvPr>
            <p:ph type="title"/>
          </p:nvPr>
        </p:nvSpPr>
        <p:spPr>
          <a:xfrm>
            <a:off x="6094105" y="802955"/>
            <a:ext cx="4977976" cy="1454051"/>
          </a:xfrm>
        </p:spPr>
        <p:txBody>
          <a:bodyPr vert="horz" lIns="91440" tIns="45720" rIns="91440" bIns="45720" rtlCol="0" anchor="ctr">
            <a:normAutofit/>
          </a:bodyPr>
          <a:lstStyle/>
          <a:p>
            <a:pPr defTabSz="914400">
              <a:lnSpc>
                <a:spcPct val="90000"/>
              </a:lnSpc>
            </a:pPr>
            <a:r>
              <a:rPr lang="en-US" sz="4400" b="1" kern="1200">
                <a:solidFill>
                  <a:srgbClr val="000000"/>
                </a:solidFill>
                <a:latin typeface="+mj-lt"/>
                <a:ea typeface="+mj-ea"/>
                <a:cs typeface="+mj-cs"/>
              </a:rPr>
              <a:t>Schedule Your Next Meeting</a:t>
            </a:r>
          </a:p>
        </p:txBody>
      </p:sp>
      <p:sp>
        <p:nvSpPr>
          <p:cNvPr id="36"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9" name="Graphic 28" descr="Checkmark">
            <a:extLst>
              <a:ext uri="{FF2B5EF4-FFF2-40B4-BE49-F238E27FC236}">
                <a16:creationId xmlns:a16="http://schemas.microsoft.com/office/drawing/2014/main" id="{5F24EAE5-285A-4BDA-950F-259C0D5E3FC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sp>
        <p:nvSpPr>
          <p:cNvPr id="9" name="Content Placeholder 2">
            <a:extLst>
              <a:ext uri="{FF2B5EF4-FFF2-40B4-BE49-F238E27FC236}">
                <a16:creationId xmlns:a16="http://schemas.microsoft.com/office/drawing/2014/main" id="{927DC232-8481-4D96-B9DD-F7082E52E1A2}"/>
              </a:ext>
            </a:extLst>
          </p:cNvPr>
          <p:cNvSpPr txBox="1">
            <a:spLocks/>
          </p:cNvSpPr>
          <p:nvPr/>
        </p:nvSpPr>
        <p:spPr>
          <a:xfrm>
            <a:off x="6090574" y="2421682"/>
            <a:ext cx="4977578" cy="3639289"/>
          </a:xfrm>
          <a:prstGeom prst="rect">
            <a:avLst/>
          </a:prstGeom>
        </p:spPr>
        <p:txBody>
          <a:bodyPr vert="horz" lIns="91440" tIns="45720" rIns="91440" bIns="45720" rtlCol="0" anchor="ctr">
            <a:normAutofit/>
          </a:bodyPr>
          <a:lstStyle>
            <a:lvl1pPr marL="182880" indent="-182880" algn="l" defTabSz="457200" rtl="0" eaLnBrk="1" latinLnBrk="0" hangingPunct="1">
              <a:spcBef>
                <a:spcPts val="700"/>
              </a:spcBef>
              <a:buFont typeface="Arial"/>
              <a:buChar char="•"/>
              <a:defRPr sz="2100" kern="1200" spc="0">
                <a:solidFill>
                  <a:schemeClr val="tx1"/>
                </a:solidFill>
                <a:latin typeface="Century Gothic"/>
                <a:ea typeface="+mn-ea"/>
                <a:cs typeface="Corbel"/>
              </a:defRPr>
            </a:lvl1pPr>
            <a:lvl2pPr marL="742950" indent="-285750" algn="l" defTabSz="457200" rtl="0" eaLnBrk="1" latinLnBrk="0" hangingPunct="1">
              <a:spcBef>
                <a:spcPts val="700"/>
              </a:spcBef>
              <a:buFont typeface="Arial"/>
              <a:buChar char="–"/>
              <a:defRPr sz="1800" kern="1200" spc="0">
                <a:solidFill>
                  <a:schemeClr val="tx1"/>
                </a:solidFill>
                <a:latin typeface="Century Gothic"/>
                <a:ea typeface="+mn-ea"/>
                <a:cs typeface="Corbel"/>
              </a:defRPr>
            </a:lvl2pPr>
            <a:lvl3pPr marL="11430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3pPr>
            <a:lvl4pPr marL="1600200" indent="-228600" algn="l" defTabSz="457200" rtl="0" eaLnBrk="1" latinLnBrk="0" hangingPunct="1">
              <a:spcBef>
                <a:spcPts val="700"/>
              </a:spcBef>
              <a:buFont typeface="Arial"/>
              <a:buChar char="–"/>
              <a:defRPr sz="1800" kern="1200" spc="0">
                <a:solidFill>
                  <a:schemeClr val="tx1"/>
                </a:solidFill>
                <a:latin typeface="Century Gothic"/>
                <a:ea typeface="+mn-ea"/>
                <a:cs typeface="Corbel"/>
              </a:defRPr>
            </a:lvl4pPr>
            <a:lvl5pPr marL="20574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228600" defTabSz="914400">
              <a:lnSpc>
                <a:spcPct val="90000"/>
              </a:lnSpc>
              <a:buFont typeface="Arial" panose="020B0604020202020204" pitchFamily="34" charset="0"/>
              <a:buChar char="•"/>
            </a:pPr>
            <a:r>
              <a:rPr lang="en-US" sz="1900">
                <a:solidFill>
                  <a:srgbClr val="000000"/>
                </a:solidFill>
                <a:latin typeface="+mn-lt"/>
                <a:cs typeface="+mn-cs"/>
              </a:rPr>
              <a:t>The main point of following-up is to secure a meeting, so don’t leave it to chance. If you have followed-up successfully and your prospect has agreed to a meeting, schedule it right then and there. If you wait until you get off the phone or start a new email thread, their attention may have moved on to something else. Don’t risk losing the meeting after all of your hard work – find a time that works and block it off in their calendar.</a:t>
            </a:r>
          </a:p>
        </p:txBody>
      </p:sp>
      <p:sp>
        <p:nvSpPr>
          <p:cNvPr id="4" name="Slide Number Placeholder 3"/>
          <p:cNvSpPr>
            <a:spLocks noGrp="1"/>
          </p:cNvSpPr>
          <p:nvPr>
            <p:ph type="sldNum" sz="quarter" idx="12"/>
          </p:nvPr>
        </p:nvSpPr>
        <p:spPr>
          <a:xfrm>
            <a:off x="10825930" y="6223702"/>
            <a:ext cx="570728" cy="314067"/>
          </a:xfrm>
        </p:spPr>
        <p:txBody>
          <a:bodyPr vert="horz" lIns="91440" tIns="45720" rIns="91440" bIns="45720" rtlCol="0" anchor="ctr">
            <a:normAutofit/>
          </a:bodyPr>
          <a:lstStyle/>
          <a:p>
            <a:pPr>
              <a:spcAft>
                <a:spcPts val="600"/>
              </a:spcAft>
              <a:defRPr/>
            </a:pPr>
            <a:fld id="{334C5153-70F3-9C47-B2BA-087581A486FC}" type="slidenum">
              <a:rPr lang="en-US" sz="1100">
                <a:solidFill>
                  <a:srgbClr val="898989"/>
                </a:solidFill>
                <a:latin typeface="+mn-lt"/>
                <a:cs typeface="+mn-cs"/>
              </a:rPr>
              <a:pPr>
                <a:spcAft>
                  <a:spcPts val="600"/>
                </a:spcAft>
                <a:defRPr/>
              </a:pPr>
              <a:t>8</a:t>
            </a:fld>
            <a:endParaRPr lang="en-US" sz="1100">
              <a:solidFill>
                <a:srgbClr val="898989"/>
              </a:solidFill>
              <a:latin typeface="+mn-lt"/>
              <a:cs typeface="+mn-cs"/>
            </a:endParaRPr>
          </a:p>
        </p:txBody>
      </p:sp>
      <p:sp>
        <p:nvSpPr>
          <p:cNvPr id="6" name="Content Placeholder 18">
            <a:extLst>
              <a:ext uri="{FF2B5EF4-FFF2-40B4-BE49-F238E27FC236}">
                <a16:creationId xmlns:a16="http://schemas.microsoft.com/office/drawing/2014/main" id="{1B3EF492-78A6-4251-B31C-1639AB2AB7C4}"/>
              </a:ext>
            </a:extLst>
          </p:cNvPr>
          <p:cNvSpPr txBox="1">
            <a:spLocks/>
          </p:cNvSpPr>
          <p:nvPr/>
        </p:nvSpPr>
        <p:spPr>
          <a:xfrm>
            <a:off x="2264833" y="558792"/>
            <a:ext cx="5397500" cy="1198038"/>
          </a:xfrm>
          <a:prstGeom prst="rect">
            <a:avLst/>
          </a:prstGeom>
        </p:spPr>
        <p:txBody>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3200" b="0" i="0" kern="1200">
                <a:solidFill>
                  <a:schemeClr val="tx1"/>
                </a:solidFill>
                <a:latin typeface="Arial"/>
                <a:ea typeface="+mn-ea"/>
                <a:cs typeface="Arial"/>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b="0" i="0" kern="1200">
                <a:solidFill>
                  <a:srgbClr val="000000"/>
                </a:solidFill>
                <a:latin typeface="Arial"/>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i="0" kern="1200">
                <a:solidFill>
                  <a:schemeClr val="accent2"/>
                </a:solidFill>
                <a:latin typeface="Arial"/>
                <a:ea typeface="+mn-ea"/>
                <a:cs typeface="Arial"/>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4pPr>
            <a:lvl5pPr marL="0" indent="-171450" algn="l" defTabSz="914400" rtl="0" eaLnBrk="1" latinLnBrk="0" hangingPunct="1">
              <a:lnSpc>
                <a:spcPct val="95000"/>
              </a:lnSpc>
              <a:spcBef>
                <a:spcPts val="0"/>
              </a:spcBef>
              <a:spcAft>
                <a:spcPts val="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5pPr>
            <a:lvl6pPr marL="0" indent="-173038" algn="l" defTabSz="914400" rtl="0" eaLnBrk="1" latinLnBrk="0" hangingPunct="1">
              <a:lnSpc>
                <a:spcPct val="85000"/>
              </a:lnSpc>
              <a:spcBef>
                <a:spcPts val="0"/>
              </a:spcBef>
              <a:spcAft>
                <a:spcPts val="0"/>
              </a:spcAft>
              <a:buFont typeface="Arial" panose="020B0604020202020204" pitchFamily="34" charset="0"/>
              <a:buChar char="•"/>
              <a:defRPr sz="1100" b="0" i="0" kern="1200" baseline="0">
                <a:solidFill>
                  <a:schemeClr val="tx2"/>
                </a:solidFill>
                <a:latin typeface="Arial"/>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b="0" i="0" kern="1200" baseline="0">
                <a:solidFill>
                  <a:schemeClr val="bg2"/>
                </a:solidFill>
                <a:latin typeface="Arial"/>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b="0" i="0" kern="1200">
                <a:solidFill>
                  <a:schemeClr val="bg2"/>
                </a:solidFill>
                <a:latin typeface="Arial"/>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b="0" i="0" kern="1200">
                <a:solidFill>
                  <a:schemeClr val="bg2"/>
                </a:solidFill>
                <a:latin typeface="Arial"/>
                <a:ea typeface="+mn-ea"/>
                <a:cs typeface="+mn-cs"/>
              </a:defRPr>
            </a:lvl9pPr>
          </a:lstStyle>
          <a:p>
            <a:pPr>
              <a:lnSpc>
                <a:spcPts val="4000"/>
              </a:lnSpc>
              <a:spcBef>
                <a:spcPts val="1000"/>
              </a:spcBef>
              <a:spcAft>
                <a:spcPts val="0"/>
              </a:spcAft>
            </a:pPr>
            <a:endParaRPr lang="en-US" sz="2800" b="1" dirty="0">
              <a:solidFill>
                <a:prstClr val="white"/>
              </a:solidFill>
            </a:endParaRPr>
          </a:p>
        </p:txBody>
      </p:sp>
    </p:spTree>
    <p:extLst>
      <p:ext uri="{BB962C8B-B14F-4D97-AF65-F5344CB8AC3E}">
        <p14:creationId xmlns:p14="http://schemas.microsoft.com/office/powerpoint/2010/main" val="2036434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EDD119B-6BFA-4C3F-90CE-97DAFD604E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A350D0-D999-4F65-86FE-69D8E8B16423}"/>
              </a:ext>
            </a:extLst>
          </p:cNvPr>
          <p:cNvSpPr>
            <a:spLocks noGrp="1"/>
          </p:cNvSpPr>
          <p:nvPr>
            <p:ph type="title"/>
          </p:nvPr>
        </p:nvSpPr>
        <p:spPr>
          <a:xfrm>
            <a:off x="4380588" y="965199"/>
            <a:ext cx="6766078" cy="4927601"/>
          </a:xfrm>
        </p:spPr>
        <p:txBody>
          <a:bodyPr vert="horz" lIns="91440" tIns="45720" rIns="91440" bIns="45720" rtlCol="0" anchor="ctr">
            <a:normAutofit/>
          </a:bodyPr>
          <a:lstStyle/>
          <a:p>
            <a:pPr algn="l" defTabSz="914400">
              <a:lnSpc>
                <a:spcPct val="90000"/>
              </a:lnSpc>
            </a:pPr>
            <a:r>
              <a:rPr lang="en-US" sz="3000" kern="1200" dirty="0">
                <a:latin typeface="+mj-lt"/>
                <a:ea typeface="+mj-ea"/>
                <a:cs typeface="+mj-cs"/>
              </a:rPr>
              <a:t>How do you construct your follow-ups? </a:t>
            </a:r>
            <a:br>
              <a:rPr lang="en-US" sz="3000" kern="1200" dirty="0">
                <a:latin typeface="+mj-lt"/>
                <a:ea typeface="+mj-ea"/>
                <a:cs typeface="+mj-cs"/>
              </a:rPr>
            </a:br>
            <a:br>
              <a:rPr lang="en-US" sz="3000" kern="1200" dirty="0">
                <a:latin typeface="+mj-lt"/>
                <a:ea typeface="+mj-ea"/>
                <a:cs typeface="+mj-cs"/>
              </a:rPr>
            </a:br>
            <a:r>
              <a:rPr lang="en-US" sz="3000" kern="1200" dirty="0">
                <a:latin typeface="+mj-lt"/>
                <a:ea typeface="+mj-ea"/>
                <a:cs typeface="+mj-cs"/>
              </a:rPr>
              <a:t>With a partner, share your typical follow-up, whether it’s via phone or email, and then edit it to include the points in the lesson above. </a:t>
            </a:r>
            <a:br>
              <a:rPr lang="en-US" sz="3000" kern="1200" dirty="0">
                <a:latin typeface="+mj-lt"/>
                <a:ea typeface="+mj-ea"/>
                <a:cs typeface="+mj-cs"/>
              </a:rPr>
            </a:br>
            <a:br>
              <a:rPr lang="en-US" sz="3000" kern="1200" dirty="0">
                <a:latin typeface="+mj-lt"/>
                <a:ea typeface="+mj-ea"/>
                <a:cs typeface="+mj-cs"/>
              </a:rPr>
            </a:br>
            <a:r>
              <a:rPr lang="en-US" sz="3000" dirty="0">
                <a:latin typeface="+mj-lt"/>
                <a:cs typeface="+mj-cs"/>
              </a:rPr>
              <a:t>Did you notice any changes? Record them with your partner. </a:t>
            </a:r>
            <a:endParaRPr lang="en-US" sz="3000" kern="1200" dirty="0">
              <a:latin typeface="+mj-lt"/>
              <a:ea typeface="+mj-ea"/>
              <a:cs typeface="+mj-cs"/>
            </a:endParaRPr>
          </a:p>
        </p:txBody>
      </p:sp>
      <p:sp>
        <p:nvSpPr>
          <p:cNvPr id="3" name="Text Placeholder 2">
            <a:extLst>
              <a:ext uri="{FF2B5EF4-FFF2-40B4-BE49-F238E27FC236}">
                <a16:creationId xmlns:a16="http://schemas.microsoft.com/office/drawing/2014/main" id="{77BA7721-4BE9-4204-97C6-311482FCD15B}"/>
              </a:ext>
            </a:extLst>
          </p:cNvPr>
          <p:cNvSpPr>
            <a:spLocks noGrp="1"/>
          </p:cNvSpPr>
          <p:nvPr>
            <p:ph type="body" idx="1"/>
          </p:nvPr>
        </p:nvSpPr>
        <p:spPr>
          <a:xfrm>
            <a:off x="1023257" y="965198"/>
            <a:ext cx="2707937" cy="4927602"/>
          </a:xfrm>
        </p:spPr>
        <p:txBody>
          <a:bodyPr vert="horz" lIns="91440" tIns="45720" rIns="91440" bIns="45720" rtlCol="0" anchor="ctr">
            <a:normAutofit/>
          </a:bodyPr>
          <a:lstStyle/>
          <a:p>
            <a:pPr algn="r" defTabSz="914400">
              <a:lnSpc>
                <a:spcPct val="90000"/>
              </a:lnSpc>
              <a:spcBef>
                <a:spcPts val="1000"/>
              </a:spcBef>
            </a:pPr>
            <a:r>
              <a:rPr lang="en-US" sz="4000" b="1" kern="1200" dirty="0">
                <a:solidFill>
                  <a:srgbClr val="FFC000"/>
                </a:solidFill>
                <a:latin typeface="+mn-lt"/>
                <a:ea typeface="+mn-ea"/>
                <a:cs typeface="+mn-cs"/>
              </a:rPr>
              <a:t>Activity</a:t>
            </a:r>
            <a:endParaRPr lang="en-US" sz="2000" b="1" kern="1200" dirty="0">
              <a:solidFill>
                <a:srgbClr val="FFC000"/>
              </a:solidFill>
              <a:latin typeface="+mn-lt"/>
              <a:ea typeface="+mn-ea"/>
              <a:cs typeface="+mn-cs"/>
            </a:endParaRPr>
          </a:p>
        </p:txBody>
      </p:sp>
      <p:cxnSp>
        <p:nvCxnSpPr>
          <p:cNvPr id="20" name="Straight Connector 19">
            <a:extLst>
              <a:ext uri="{FF2B5EF4-FFF2-40B4-BE49-F238E27FC236}">
                <a16:creationId xmlns:a16="http://schemas.microsoft.com/office/drawing/2014/main" id="{DC1572D0-F0FD-4D84-8F82-DC59140EB9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121B8C36-7DFE-4AB8-B6EF-9DA052EFE587}"/>
              </a:ext>
            </a:extLst>
          </p:cNvPr>
          <p:cNvSpPr>
            <a:spLocks noGrp="1"/>
          </p:cNvSpPr>
          <p:nvPr>
            <p:ph type="sldNum" sz="quarter" idx="12"/>
          </p:nvPr>
        </p:nvSpPr>
        <p:spPr>
          <a:xfrm>
            <a:off x="10225314" y="6553690"/>
            <a:ext cx="1128486" cy="274320"/>
          </a:xfrm>
        </p:spPr>
        <p:txBody>
          <a:bodyPr vert="horz" lIns="91440" tIns="45720" rIns="91440" bIns="45720" rtlCol="0" anchor="ctr">
            <a:normAutofit/>
          </a:bodyPr>
          <a:lstStyle/>
          <a:p>
            <a:pPr>
              <a:spcAft>
                <a:spcPts val="600"/>
              </a:spcAft>
            </a:pPr>
            <a:fld id="{334C5153-70F3-9C47-B2BA-087581A486FC}" type="slidenum">
              <a:rPr lang="en-US" sz="1050">
                <a:solidFill>
                  <a:schemeClr val="tx1">
                    <a:tint val="75000"/>
                  </a:schemeClr>
                </a:solidFill>
                <a:latin typeface="+mn-lt"/>
                <a:cs typeface="+mn-cs"/>
              </a:rPr>
              <a:pPr>
                <a:spcAft>
                  <a:spcPts val="600"/>
                </a:spcAft>
              </a:pPr>
              <a:t>9</a:t>
            </a:fld>
            <a:endParaRPr lang="en-US" sz="1050">
              <a:solidFill>
                <a:schemeClr val="tx1">
                  <a:tint val="75000"/>
                </a:schemeClr>
              </a:solidFill>
              <a:latin typeface="+mn-lt"/>
              <a:cs typeface="+mn-cs"/>
            </a:endParaRPr>
          </a:p>
        </p:txBody>
      </p:sp>
    </p:spTree>
    <p:extLst>
      <p:ext uri="{BB962C8B-B14F-4D97-AF65-F5344CB8AC3E}">
        <p14:creationId xmlns:p14="http://schemas.microsoft.com/office/powerpoint/2010/main" val="1625636488"/>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0096D2"/>
      </a:dk2>
      <a:lt2>
        <a:srgbClr val="EAEAEA"/>
      </a:lt2>
      <a:accent1>
        <a:srgbClr val="0096D2"/>
      </a:accent1>
      <a:accent2>
        <a:srgbClr val="797C7F"/>
      </a:accent2>
      <a:accent3>
        <a:srgbClr val="0096D2"/>
      </a:accent3>
      <a:accent4>
        <a:srgbClr val="797C7F"/>
      </a:accent4>
      <a:accent5>
        <a:srgbClr val="0096D2"/>
      </a:accent5>
      <a:accent6>
        <a:srgbClr val="797C7F"/>
      </a:accent6>
      <a:hlink>
        <a:srgbClr val="797C7F"/>
      </a:hlink>
      <a:folHlink>
        <a:srgbClr val="797C7F"/>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670</Words>
  <Application>Microsoft Office PowerPoint</Application>
  <PresentationFormat>Widescreen</PresentationFormat>
  <Paragraphs>63</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Century Gothic</vt:lpstr>
      <vt:lpstr>1_Office Theme</vt:lpstr>
      <vt:lpstr>Mastering the follow-up: A 4-WEEK GUIDE WEEK 2: constructing a strong follow-up</vt:lpstr>
      <vt:lpstr>PowerPoint Presentation</vt:lpstr>
      <vt:lpstr>PowerPoint Presentation</vt:lpstr>
      <vt:lpstr>Discover the Decision-Maker</vt:lpstr>
      <vt:lpstr>Be Persistent</vt:lpstr>
      <vt:lpstr>FOLLOW A PLAN!</vt:lpstr>
      <vt:lpstr>Use a Variety of Channels</vt:lpstr>
      <vt:lpstr>Schedule Your Next Meeting</vt:lpstr>
      <vt:lpstr>How do you construct your follow-ups?   With a partner, share your typical follow-up, whether it’s via phone or email, and then edit it to include the points in the lesson above.   Did you notice any changes? Record them with your partner.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Mastering the follow-up: A 4-WEEK GUIDE WEEK 2: constructing a strong follow-up</dc:title>
  <dc:creator>Rupelyn Osorio</dc:creator>
  <cp:lastModifiedBy>Rupelyn Osorio</cp:lastModifiedBy>
  <cp:revision>1</cp:revision>
  <dcterms:created xsi:type="dcterms:W3CDTF">2019-05-08T19:39:38Z</dcterms:created>
  <dcterms:modified xsi:type="dcterms:W3CDTF">2019-05-08T19:41:47Z</dcterms:modified>
</cp:coreProperties>
</file>