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406" r:id="rId2"/>
    <p:sldId id="428" r:id="rId3"/>
    <p:sldId id="296" r:id="rId4"/>
    <p:sldId id="432" r:id="rId5"/>
    <p:sldId id="409" r:id="rId6"/>
    <p:sldId id="423" r:id="rId7"/>
    <p:sldId id="435" r:id="rId8"/>
    <p:sldId id="431" r:id="rId9"/>
    <p:sldId id="430"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 id="3" name="Nicholas Crowe" initials="NC [2]" lastIdx="6" clrIdx="2">
    <p:extLst>
      <p:ext uri="{19B8F6BF-5375-455C-9EA6-DF929625EA0E}">
        <p15:presenceInfo xmlns:p15="http://schemas.microsoft.com/office/powerpoint/2012/main" userId="S::NCrowe@cpsa.com::26185f7e-6d36-4886-9dd0-7b5568a3c1a7" providerId="AD"/>
      </p:ext>
    </p:extLst>
  </p:cmAuthor>
  <p:cmAuthor id="4" name="Rupelyn Osorio" initials="RO [2]" lastIdx="7" clrIdx="3">
    <p:extLst>
      <p:ext uri="{19B8F6BF-5375-455C-9EA6-DF929625EA0E}">
        <p15:presenceInfo xmlns:p15="http://schemas.microsoft.com/office/powerpoint/2012/main" userId="S::rosorio@cpsa.com::a62991b4-f815-4bd5-95a4-edc2ff4eed7e" providerId="AD"/>
      </p:ext>
    </p:extLst>
  </p:cmAuthor>
  <p:cmAuthor id="5" name="Bill Banham" initials="BB" lastIdx="4" clrIdx="4">
    <p:extLst>
      <p:ext uri="{19B8F6BF-5375-455C-9EA6-DF929625EA0E}">
        <p15:presenceInfo xmlns:p15="http://schemas.microsoft.com/office/powerpoint/2012/main" userId="Bill Banh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224" autoAdjust="0"/>
  </p:normalViewPr>
  <p:slideViewPr>
    <p:cSldViewPr snapToGrid="0">
      <p:cViewPr varScale="1">
        <p:scale>
          <a:sx n="42" d="100"/>
          <a:sy n="42" d="100"/>
        </p:scale>
        <p:origin x="384"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cpsa.com/articles/how-to-set-effective-goals" TargetMode="External"/><Relationship Id="rId1" Type="http://schemas.openxmlformats.org/officeDocument/2006/relationships/hyperlink" Target="https://www.thebalance.com/how-to-create-an-action-plan-to-achieve-your-goals-1794129" TargetMode="Externa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hyperlink" Target="https://www.thebalance.com/how-to-create-an-action-plan-to-achieve-your-goals-1794129" TargetMode="External"/><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hyperlink" Target="https://www.cpsa.com/articles/how-to-set-effective-goals" TargetMode="External"/><Relationship Id="rId5" Type="http://schemas.openxmlformats.org/officeDocument/2006/relationships/image" Target="../media/image10.svg"/><Relationship Id="rId4"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C3F1FA-1BA4-4706-96CB-9D858B6BE474}" type="doc">
      <dgm:prSet loTypeId="urn:microsoft.com/office/officeart/2018/2/layout/IconVerticalSolidList" loCatId="icon" qsTypeId="urn:microsoft.com/office/officeart/2005/8/quickstyle/simple1" qsCatId="simple" csTypeId="urn:microsoft.com/office/officeart/2018/5/colors/Iconchunking_neutralbg_colorful2" csCatId="colorful" phldr="1"/>
      <dgm:spPr/>
      <dgm:t>
        <a:bodyPr/>
        <a:lstStyle/>
        <a:p>
          <a:endParaRPr lang="en-US"/>
        </a:p>
      </dgm:t>
    </dgm:pt>
    <dgm:pt modelId="{54A71B16-9C53-481A-B1D5-A6EE17B49F06}">
      <dgm:prSet/>
      <dgm:spPr/>
      <dgm:t>
        <a:bodyPr/>
        <a:lstStyle/>
        <a:p>
          <a:pPr>
            <a:lnSpc>
              <a:spcPct val="100000"/>
            </a:lnSpc>
          </a:pPr>
          <a:r>
            <a:rPr lang="en-US" b="0" i="0" dirty="0"/>
            <a:t>Goals without a plan don’t work. As mentioned, goals need structure. You should have a clear idea of what the way forward will look like before you commit to any concrete sales goals. A </a:t>
          </a:r>
          <a:r>
            <a:rPr lang="en-US" b="1" i="0" dirty="0">
              <a:hlinkClick xmlns:r="http://schemas.openxmlformats.org/officeDocument/2006/relationships" r:id="rId1"/>
            </a:rPr>
            <a:t>comprehensive action plan</a:t>
          </a:r>
          <a:r>
            <a:rPr lang="en-US" b="0" i="0" dirty="0"/>
            <a:t> includes the aforementioned realistic goals and timeframe, but it should include other things as well. </a:t>
          </a:r>
          <a:endParaRPr lang="en-US" dirty="0"/>
        </a:p>
      </dgm:t>
    </dgm:pt>
    <dgm:pt modelId="{2BA8E032-5B34-474E-B0B9-71F0974BA548}" type="parTrans" cxnId="{03FDA743-F36F-4726-B24A-01DD0A21B821}">
      <dgm:prSet/>
      <dgm:spPr/>
      <dgm:t>
        <a:bodyPr/>
        <a:lstStyle/>
        <a:p>
          <a:endParaRPr lang="en-US"/>
        </a:p>
      </dgm:t>
    </dgm:pt>
    <dgm:pt modelId="{B6B38989-8ECD-480B-A78D-49B148F21C2F}" type="sibTrans" cxnId="{03FDA743-F36F-4726-B24A-01DD0A21B821}">
      <dgm:prSet/>
      <dgm:spPr/>
      <dgm:t>
        <a:bodyPr/>
        <a:lstStyle/>
        <a:p>
          <a:endParaRPr lang="en-US"/>
        </a:p>
      </dgm:t>
    </dgm:pt>
    <dgm:pt modelId="{146AFED7-5A2A-47F7-A9D6-C4AC3A5BC56D}">
      <dgm:prSet/>
      <dgm:spPr/>
      <dgm:t>
        <a:bodyPr/>
        <a:lstStyle/>
        <a:p>
          <a:pPr>
            <a:lnSpc>
              <a:spcPct val="100000"/>
            </a:lnSpc>
          </a:pPr>
          <a:r>
            <a:rPr lang="en-US" b="0" i="0" dirty="0"/>
            <a:t>For example, </a:t>
          </a:r>
          <a:r>
            <a:rPr lang="en-US" b="1" i="0" dirty="0">
              <a:hlinkClick xmlns:r="http://schemas.openxmlformats.org/officeDocument/2006/relationships" r:id="rId2"/>
            </a:rPr>
            <a:t>what do you actually want to achieve</a:t>
          </a:r>
          <a:r>
            <a:rPr lang="en-US" b="0" i="0" dirty="0"/>
            <a:t>? Goals should never be vague; wanting to increase sales is a good general goal, but everyone wants to increase their sales. In order to substantially change your sales performance, the goals you set for yourself need to be explicit. Next, plan out what you’re going to do to achieve your sales goals, step by step. </a:t>
          </a:r>
          <a:endParaRPr lang="en-US" dirty="0"/>
        </a:p>
      </dgm:t>
    </dgm:pt>
    <dgm:pt modelId="{AB0D1763-D88A-4655-8E2E-D7776AF7DB00}" type="parTrans" cxnId="{315D5F53-303D-41EB-ABE2-F1F826872733}">
      <dgm:prSet/>
      <dgm:spPr/>
      <dgm:t>
        <a:bodyPr/>
        <a:lstStyle/>
        <a:p>
          <a:endParaRPr lang="en-US"/>
        </a:p>
      </dgm:t>
    </dgm:pt>
    <dgm:pt modelId="{3B5D8C50-55D5-4DC6-8343-721A70FF386C}" type="sibTrans" cxnId="{315D5F53-303D-41EB-ABE2-F1F826872733}">
      <dgm:prSet/>
      <dgm:spPr/>
      <dgm:t>
        <a:bodyPr/>
        <a:lstStyle/>
        <a:p>
          <a:endParaRPr lang="en-US"/>
        </a:p>
      </dgm:t>
    </dgm:pt>
    <dgm:pt modelId="{F304DE9E-7B05-4A84-8F47-86C988B8547E}" type="pres">
      <dgm:prSet presAssocID="{9EC3F1FA-1BA4-4706-96CB-9D858B6BE474}" presName="root" presStyleCnt="0">
        <dgm:presLayoutVars>
          <dgm:dir/>
          <dgm:resizeHandles val="exact"/>
        </dgm:presLayoutVars>
      </dgm:prSet>
      <dgm:spPr/>
    </dgm:pt>
    <dgm:pt modelId="{0D5BD8F9-B387-49F6-8EC2-1C6090D631A8}" type="pres">
      <dgm:prSet presAssocID="{54A71B16-9C53-481A-B1D5-A6EE17B49F06}" presName="compNode" presStyleCnt="0"/>
      <dgm:spPr/>
    </dgm:pt>
    <dgm:pt modelId="{358351EF-9396-49E9-9B16-8B4578D84D58}" type="pres">
      <dgm:prSet presAssocID="{54A71B16-9C53-481A-B1D5-A6EE17B49F06}" presName="bgRect" presStyleLbl="bgShp" presStyleIdx="0" presStyleCnt="2"/>
      <dgm:spPr/>
    </dgm:pt>
    <dgm:pt modelId="{B0FA868C-3001-4B9B-8E90-C1B093D318D1}" type="pres">
      <dgm:prSet presAssocID="{54A71B16-9C53-481A-B1D5-A6EE17B49F06}" presName="iconRect" presStyleLbl="node1"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D22EE5B3-FE21-4BF3-96C5-6EFEA0C0BE2B}" type="pres">
      <dgm:prSet presAssocID="{54A71B16-9C53-481A-B1D5-A6EE17B49F06}" presName="spaceRect" presStyleCnt="0"/>
      <dgm:spPr/>
    </dgm:pt>
    <dgm:pt modelId="{BDD1AB2F-0D09-4C19-833F-1AB513F65A93}" type="pres">
      <dgm:prSet presAssocID="{54A71B16-9C53-481A-B1D5-A6EE17B49F06}" presName="parTx" presStyleLbl="revTx" presStyleIdx="0" presStyleCnt="2">
        <dgm:presLayoutVars>
          <dgm:chMax val="0"/>
          <dgm:chPref val="0"/>
        </dgm:presLayoutVars>
      </dgm:prSet>
      <dgm:spPr/>
    </dgm:pt>
    <dgm:pt modelId="{C94700B9-13AE-4E33-A2D1-5F1EFAA3FB68}" type="pres">
      <dgm:prSet presAssocID="{B6B38989-8ECD-480B-A78D-49B148F21C2F}" presName="sibTrans" presStyleCnt="0"/>
      <dgm:spPr/>
    </dgm:pt>
    <dgm:pt modelId="{64462FD8-706D-4D87-B1AF-99282B95D4B4}" type="pres">
      <dgm:prSet presAssocID="{146AFED7-5A2A-47F7-A9D6-C4AC3A5BC56D}" presName="compNode" presStyleCnt="0"/>
      <dgm:spPr/>
    </dgm:pt>
    <dgm:pt modelId="{073A15F4-57E5-4698-B684-F78D70994879}" type="pres">
      <dgm:prSet presAssocID="{146AFED7-5A2A-47F7-A9D6-C4AC3A5BC56D}" presName="bgRect" presStyleLbl="bgShp" presStyleIdx="1" presStyleCnt="2"/>
      <dgm:spPr/>
    </dgm:pt>
    <dgm:pt modelId="{07BE15C7-692A-45F9-A09D-4D68A4CB07FD}" type="pres">
      <dgm:prSet presAssocID="{146AFED7-5A2A-47F7-A9D6-C4AC3A5BC56D}" presName="iconRect" presStyleLbl="node1" presStyleIdx="1" presStyleCnt="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llseye"/>
        </a:ext>
      </dgm:extLst>
    </dgm:pt>
    <dgm:pt modelId="{3174B023-E581-4961-AB43-C750335E0FEF}" type="pres">
      <dgm:prSet presAssocID="{146AFED7-5A2A-47F7-A9D6-C4AC3A5BC56D}" presName="spaceRect" presStyleCnt="0"/>
      <dgm:spPr/>
    </dgm:pt>
    <dgm:pt modelId="{8EB2ECC2-9B38-412A-8B20-B0FDAFAF7139}" type="pres">
      <dgm:prSet presAssocID="{146AFED7-5A2A-47F7-A9D6-C4AC3A5BC56D}" presName="parTx" presStyleLbl="revTx" presStyleIdx="1" presStyleCnt="2">
        <dgm:presLayoutVars>
          <dgm:chMax val="0"/>
          <dgm:chPref val="0"/>
        </dgm:presLayoutVars>
      </dgm:prSet>
      <dgm:spPr/>
    </dgm:pt>
  </dgm:ptLst>
  <dgm:cxnLst>
    <dgm:cxn modelId="{AC96233C-2B36-4956-BF97-EB548B7330B3}" type="presOf" srcId="{54A71B16-9C53-481A-B1D5-A6EE17B49F06}" destId="{BDD1AB2F-0D09-4C19-833F-1AB513F65A93}" srcOrd="0" destOrd="0" presId="urn:microsoft.com/office/officeart/2018/2/layout/IconVerticalSolidList"/>
    <dgm:cxn modelId="{03FDA743-F36F-4726-B24A-01DD0A21B821}" srcId="{9EC3F1FA-1BA4-4706-96CB-9D858B6BE474}" destId="{54A71B16-9C53-481A-B1D5-A6EE17B49F06}" srcOrd="0" destOrd="0" parTransId="{2BA8E032-5B34-474E-B0B9-71F0974BA548}" sibTransId="{B6B38989-8ECD-480B-A78D-49B148F21C2F}"/>
    <dgm:cxn modelId="{315D5F53-303D-41EB-ABE2-F1F826872733}" srcId="{9EC3F1FA-1BA4-4706-96CB-9D858B6BE474}" destId="{146AFED7-5A2A-47F7-A9D6-C4AC3A5BC56D}" srcOrd="1" destOrd="0" parTransId="{AB0D1763-D88A-4655-8E2E-D7776AF7DB00}" sibTransId="{3B5D8C50-55D5-4DC6-8343-721A70FF386C}"/>
    <dgm:cxn modelId="{80FB4EE1-4989-462E-9727-11EFAA758AD1}" type="presOf" srcId="{146AFED7-5A2A-47F7-A9D6-C4AC3A5BC56D}" destId="{8EB2ECC2-9B38-412A-8B20-B0FDAFAF7139}" srcOrd="0" destOrd="0" presId="urn:microsoft.com/office/officeart/2018/2/layout/IconVerticalSolidList"/>
    <dgm:cxn modelId="{D3FE8BFD-BD1C-4C64-9E00-B1DF48AE5D5F}" type="presOf" srcId="{9EC3F1FA-1BA4-4706-96CB-9D858B6BE474}" destId="{F304DE9E-7B05-4A84-8F47-86C988B8547E}" srcOrd="0" destOrd="0" presId="urn:microsoft.com/office/officeart/2018/2/layout/IconVerticalSolidList"/>
    <dgm:cxn modelId="{626B0B53-AF50-486A-803B-149414575873}" type="presParOf" srcId="{F304DE9E-7B05-4A84-8F47-86C988B8547E}" destId="{0D5BD8F9-B387-49F6-8EC2-1C6090D631A8}" srcOrd="0" destOrd="0" presId="urn:microsoft.com/office/officeart/2018/2/layout/IconVerticalSolidList"/>
    <dgm:cxn modelId="{A0EAD860-6819-4DD1-985A-D61D304A966F}" type="presParOf" srcId="{0D5BD8F9-B387-49F6-8EC2-1C6090D631A8}" destId="{358351EF-9396-49E9-9B16-8B4578D84D58}" srcOrd="0" destOrd="0" presId="urn:microsoft.com/office/officeart/2018/2/layout/IconVerticalSolidList"/>
    <dgm:cxn modelId="{A2FA4ABB-D404-4FD1-95C4-F81E3A11E2DF}" type="presParOf" srcId="{0D5BD8F9-B387-49F6-8EC2-1C6090D631A8}" destId="{B0FA868C-3001-4B9B-8E90-C1B093D318D1}" srcOrd="1" destOrd="0" presId="urn:microsoft.com/office/officeart/2018/2/layout/IconVerticalSolidList"/>
    <dgm:cxn modelId="{05C2D421-0416-4EBA-825E-B0E24A7402CA}" type="presParOf" srcId="{0D5BD8F9-B387-49F6-8EC2-1C6090D631A8}" destId="{D22EE5B3-FE21-4BF3-96C5-6EFEA0C0BE2B}" srcOrd="2" destOrd="0" presId="urn:microsoft.com/office/officeart/2018/2/layout/IconVerticalSolidList"/>
    <dgm:cxn modelId="{E71E331E-0922-4C5D-887F-8D68ECA6FD6D}" type="presParOf" srcId="{0D5BD8F9-B387-49F6-8EC2-1C6090D631A8}" destId="{BDD1AB2F-0D09-4C19-833F-1AB513F65A93}" srcOrd="3" destOrd="0" presId="urn:microsoft.com/office/officeart/2018/2/layout/IconVerticalSolidList"/>
    <dgm:cxn modelId="{8DB4B33E-3034-40D1-B0B6-6F50AC5A9DE8}" type="presParOf" srcId="{F304DE9E-7B05-4A84-8F47-86C988B8547E}" destId="{C94700B9-13AE-4E33-A2D1-5F1EFAA3FB68}" srcOrd="1" destOrd="0" presId="urn:microsoft.com/office/officeart/2018/2/layout/IconVerticalSolidList"/>
    <dgm:cxn modelId="{41817944-FD11-46B7-B547-734E0EDC5E11}" type="presParOf" srcId="{F304DE9E-7B05-4A84-8F47-86C988B8547E}" destId="{64462FD8-706D-4D87-B1AF-99282B95D4B4}" srcOrd="2" destOrd="0" presId="urn:microsoft.com/office/officeart/2018/2/layout/IconVerticalSolidList"/>
    <dgm:cxn modelId="{991B2925-3401-408C-A577-679450ECC108}" type="presParOf" srcId="{64462FD8-706D-4D87-B1AF-99282B95D4B4}" destId="{073A15F4-57E5-4698-B684-F78D70994879}" srcOrd="0" destOrd="0" presId="urn:microsoft.com/office/officeart/2018/2/layout/IconVerticalSolidList"/>
    <dgm:cxn modelId="{B8780B51-4C0E-439C-B60C-BB61E2AEE439}" type="presParOf" srcId="{64462FD8-706D-4D87-B1AF-99282B95D4B4}" destId="{07BE15C7-692A-45F9-A09D-4D68A4CB07FD}" srcOrd="1" destOrd="0" presId="urn:microsoft.com/office/officeart/2018/2/layout/IconVerticalSolidList"/>
    <dgm:cxn modelId="{C6E93CA8-29B7-4D5B-8DF3-CC320E778471}" type="presParOf" srcId="{64462FD8-706D-4D87-B1AF-99282B95D4B4}" destId="{3174B023-E581-4961-AB43-C750335E0FEF}" srcOrd="2" destOrd="0" presId="urn:microsoft.com/office/officeart/2018/2/layout/IconVerticalSolidList"/>
    <dgm:cxn modelId="{99D43D31-BA0C-484D-A0FF-04E8631F7D01}" type="presParOf" srcId="{64462FD8-706D-4D87-B1AF-99282B95D4B4}" destId="{8EB2ECC2-9B38-412A-8B20-B0FDAFAF713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351EF-9396-49E9-9B16-8B4578D84D58}">
      <dsp:nvSpPr>
        <dsp:cNvPr id="0" name=""/>
        <dsp:cNvSpPr/>
      </dsp:nvSpPr>
      <dsp:spPr>
        <a:xfrm>
          <a:off x="0" y="464645"/>
          <a:ext cx="6513603" cy="200692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FA868C-3001-4B9B-8E90-C1B093D318D1}">
      <dsp:nvSpPr>
        <dsp:cNvPr id="0" name=""/>
        <dsp:cNvSpPr/>
      </dsp:nvSpPr>
      <dsp:spPr>
        <a:xfrm>
          <a:off x="607095" y="916204"/>
          <a:ext cx="1104889" cy="11038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D1AB2F-0D09-4C19-833F-1AB513F65A93}">
      <dsp:nvSpPr>
        <dsp:cNvPr id="0" name=""/>
        <dsp:cNvSpPr/>
      </dsp:nvSpPr>
      <dsp:spPr>
        <a:xfrm>
          <a:off x="2319081" y="464645"/>
          <a:ext cx="4054009" cy="22577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950" tIns="238950" rIns="238950" bIns="238950" numCol="1" spcCol="1270" anchor="ctr" anchorCtr="0">
          <a:noAutofit/>
        </a:bodyPr>
        <a:lstStyle/>
        <a:p>
          <a:pPr marL="0" lvl="0" indent="0" algn="l" defTabSz="622300">
            <a:lnSpc>
              <a:spcPct val="100000"/>
            </a:lnSpc>
            <a:spcBef>
              <a:spcPct val="0"/>
            </a:spcBef>
            <a:spcAft>
              <a:spcPct val="35000"/>
            </a:spcAft>
            <a:buNone/>
          </a:pPr>
          <a:r>
            <a:rPr lang="en-US" sz="1400" b="0" i="0" kern="1200" dirty="0"/>
            <a:t>Goals without a plan don’t work. As mentioned, goals need structure. You should have a clear idea of what the way forward will look like before you commit to any concrete sales goals. A </a:t>
          </a:r>
          <a:r>
            <a:rPr lang="en-US" sz="1400" b="1" i="0" kern="1200" dirty="0">
              <a:hlinkClick xmlns:r="http://schemas.openxmlformats.org/officeDocument/2006/relationships" r:id="rId3"/>
            </a:rPr>
            <a:t>comprehensive action plan</a:t>
          </a:r>
          <a:r>
            <a:rPr lang="en-US" sz="1400" b="0" i="0" kern="1200" dirty="0"/>
            <a:t> includes the aforementioned realistic goals and timeframe, but it should include other things as well. </a:t>
          </a:r>
          <a:endParaRPr lang="en-US" sz="1400" kern="1200" dirty="0"/>
        </a:p>
      </dsp:txBody>
      <dsp:txXfrm>
        <a:off x="2319081" y="464645"/>
        <a:ext cx="4054009" cy="2257794"/>
      </dsp:txXfrm>
    </dsp:sp>
    <dsp:sp modelId="{073A15F4-57E5-4698-B684-F78D70994879}">
      <dsp:nvSpPr>
        <dsp:cNvPr id="0" name=""/>
        <dsp:cNvSpPr/>
      </dsp:nvSpPr>
      <dsp:spPr>
        <a:xfrm>
          <a:off x="0" y="3162985"/>
          <a:ext cx="6513603" cy="200692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BE15C7-692A-45F9-A09D-4D68A4CB07FD}">
      <dsp:nvSpPr>
        <dsp:cNvPr id="0" name=""/>
        <dsp:cNvSpPr/>
      </dsp:nvSpPr>
      <dsp:spPr>
        <a:xfrm>
          <a:off x="607095" y="3614544"/>
          <a:ext cx="1104889" cy="110381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EB2ECC2-9B38-412A-8B20-B0FDAFAF7139}">
      <dsp:nvSpPr>
        <dsp:cNvPr id="0" name=""/>
        <dsp:cNvSpPr/>
      </dsp:nvSpPr>
      <dsp:spPr>
        <a:xfrm>
          <a:off x="2319081" y="3162985"/>
          <a:ext cx="4054009" cy="22577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950" tIns="238950" rIns="238950" bIns="238950" numCol="1" spcCol="1270" anchor="ctr" anchorCtr="0">
          <a:noAutofit/>
        </a:bodyPr>
        <a:lstStyle/>
        <a:p>
          <a:pPr marL="0" lvl="0" indent="0" algn="l" defTabSz="622300">
            <a:lnSpc>
              <a:spcPct val="100000"/>
            </a:lnSpc>
            <a:spcBef>
              <a:spcPct val="0"/>
            </a:spcBef>
            <a:spcAft>
              <a:spcPct val="35000"/>
            </a:spcAft>
            <a:buNone/>
          </a:pPr>
          <a:r>
            <a:rPr lang="en-US" sz="1400" b="0" i="0" kern="1200" dirty="0"/>
            <a:t>For example, </a:t>
          </a:r>
          <a:r>
            <a:rPr lang="en-US" sz="1400" b="1" i="0" kern="1200" dirty="0">
              <a:hlinkClick xmlns:r="http://schemas.openxmlformats.org/officeDocument/2006/relationships" r:id="rId6"/>
            </a:rPr>
            <a:t>what do you actually want to achieve</a:t>
          </a:r>
          <a:r>
            <a:rPr lang="en-US" sz="1400" b="0" i="0" kern="1200" dirty="0"/>
            <a:t>? Goals should never be vague; wanting to increase sales is a good general goal, but everyone wants to increase their sales. In order to substantially change your sales performance, the goals you set for yourself need to be explicit. Next, plan out what you’re going to do to achieve your sales goals, step by step. </a:t>
          </a:r>
          <a:endParaRPr lang="en-US" sz="1400" kern="1200" dirty="0"/>
        </a:p>
      </dsp:txBody>
      <dsp:txXfrm>
        <a:off x="2319081" y="3162985"/>
        <a:ext cx="4054009" cy="22577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2019-05-30</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psa.com/articles/the-5-secrets-of-setting-short-term-goal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02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93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There is a much more practical way of setting goals, one that can actually help you achieve the things you want and grow in the process–be realistic. Goals should be manageable, actually achievable, and they should be broken down into incremental steps. </a:t>
            </a:r>
            <a:r>
              <a:rPr lang="en-US" sz="1200" b="1" i="0" u="sng" kern="1200" dirty="0">
                <a:solidFill>
                  <a:schemeClr val="tx1"/>
                </a:solidFill>
                <a:effectLst/>
                <a:latin typeface="+mn-lt"/>
                <a:ea typeface="+mn-ea"/>
                <a:cs typeface="+mn-cs"/>
                <a:hlinkClick r:id="rId3"/>
              </a:rPr>
              <a:t>Starting off with smaller goals</a:t>
            </a:r>
            <a:r>
              <a:rPr lang="en-US" sz="1200" b="0" i="0" kern="1200" dirty="0">
                <a:solidFill>
                  <a:schemeClr val="tx1"/>
                </a:solidFill>
                <a:effectLst/>
                <a:latin typeface="+mn-lt"/>
                <a:ea typeface="+mn-ea"/>
                <a:cs typeface="+mn-cs"/>
              </a:rPr>
              <a:t> doesn’t mean that you’ll only stick to small goals. Everything you achieve along the way will allow you to get that much farther in achieving those bigger goals you’ve set for yourself. </a:t>
            </a:r>
            <a:br>
              <a:rPr lang="en-US" dirty="0"/>
            </a:br>
            <a:br>
              <a:rPr lang="en-US" dirty="0"/>
            </a:br>
            <a:r>
              <a:rPr lang="en-US" sz="1200" b="0" i="0" kern="1200" dirty="0">
                <a:solidFill>
                  <a:schemeClr val="tx1"/>
                </a:solidFill>
                <a:effectLst/>
                <a:latin typeface="+mn-lt"/>
                <a:ea typeface="+mn-ea"/>
                <a:cs typeface="+mn-cs"/>
              </a:rPr>
              <a:t>The path to big achievements is paved with small and realistic aspirations.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6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Sales goals are rendered achievable through structure. If you only have a vague idea of when you would like to accomplish your goals, then the process of reaching them will lack the essential structure they need to succeed. Setting a date for when you’d like to hit your goals can provide great motivation as you move forward. Without that motivation, it’s very easy to get distracted and waste time, ultimately prolonging how long it takes to achieve what you want to achieve</a:t>
            </a:r>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732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a:solidFill>
                  <a:schemeClr val="tx1"/>
                </a:solidFill>
                <a:effectLst/>
                <a:latin typeface="+mn-lt"/>
                <a:ea typeface="+mn-ea"/>
                <a:cs typeface="+mn-cs"/>
              </a:rPr>
              <a:t>Without an action plan in place, it can be easy to feel overwhelmed by the task, not knowing where to start. A step-by-step plan should always make allowances for learning curves or missteps, but it should also provide a strong structure for going forward. </a:t>
            </a:r>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6</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7</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0647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2019-05-30</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2019-05-30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2019-05-30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2019-05-30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2019-05-30</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2019-05-30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2019-05-30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2019-05-30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2019-05-30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2019-05-30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2019-05-30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2019-05-30</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docs/default-source/pd-templates/5-step-closed-loop-goal-planning-tool.pdf?sfvrsn=4"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ntrepreneur.com/article/28942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cpsa.com/docs/default-source/pd-templates/5-step-closed-loop-goal-planning-tool.pdf?sfvrsn=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3" y="3025943"/>
            <a:ext cx="11410121" cy="1470025"/>
          </a:xfrm>
        </p:spPr>
        <p:txBody>
          <a:bodyPr/>
          <a:lstStyle/>
          <a:p>
            <a:pPr>
              <a:defRPr lang="en-US"/>
            </a:pPr>
            <a:r>
              <a:rPr lang="en-US" b="1" dirty="0"/>
              <a:t>PROFESSIONAL SALES CONDUCT HANDBOOK – WEEK 2</a:t>
            </a:r>
            <a:br>
              <a:rPr lang="en-CA" b="1" dirty="0"/>
            </a:br>
            <a:r>
              <a:rPr lang="en-CA" b="1" dirty="0"/>
              <a:t>A 3-WEEK strategy GUIDE</a:t>
            </a:r>
            <a:endParaRPr lang="en-US" dirty="0">
              <a:ea typeface="Franklin Gothic Book" charset="77"/>
            </a:endParaRPr>
          </a:p>
        </p:txBody>
      </p:sp>
      <p:sp>
        <p:nvSpPr>
          <p:cNvPr id="3" name="Subtitle 2"/>
          <p:cNvSpPr>
            <a:spLocks noGrp="1"/>
          </p:cNvSpPr>
          <p:nvPr>
            <p:ph type="subTitle" idx="1"/>
          </p:nvPr>
        </p:nvSpPr>
        <p:spPr>
          <a:xfrm>
            <a:off x="609603" y="4601002"/>
            <a:ext cx="7836133" cy="986725"/>
          </a:xfrm>
        </p:spPr>
        <p:txBody>
          <a:bodyPr/>
          <a:lstStyle/>
          <a:p>
            <a:pPr>
              <a:defRPr lang="en-US"/>
            </a:pPr>
            <a:r>
              <a:rPr lang="en-US" b="1" dirty="0">
                <a:ea typeface="Franklin Gothic Book" charset="77"/>
              </a:rPr>
              <a:t>CPSA Meeting in a Box:</a:t>
            </a:r>
            <a:br>
              <a:rPr lang="en-US" dirty="0">
                <a:ea typeface="Franklin Gothic Book" charset="77"/>
              </a:rPr>
            </a:br>
            <a:r>
              <a:rPr lang="en-US" dirty="0">
                <a:ea typeface="Franklin Gothic Book" charset="77"/>
              </a:rPr>
              <a:t>A series of 15-minute guided presentations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1514" y="402213"/>
            <a:ext cx="10363200" cy="607721"/>
          </a:xfrm>
        </p:spPr>
        <p:txBody>
          <a:bodyPr/>
          <a:lstStyle/>
          <a:p>
            <a:pPr algn="l"/>
            <a:r>
              <a:rPr lang="en-US" b="1" dirty="0"/>
              <a:t>Pre-learning:</a:t>
            </a:r>
            <a:endParaRPr lang="en-US" b="1" i="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
        <p:nvSpPr>
          <p:cNvPr id="6" name="Rectangle 5">
            <a:extLst>
              <a:ext uri="{FF2B5EF4-FFF2-40B4-BE49-F238E27FC236}">
                <a16:creationId xmlns:a16="http://schemas.microsoft.com/office/drawing/2014/main" id="{724757C9-10FB-43C2-926A-10E0668031BD}"/>
              </a:ext>
            </a:extLst>
          </p:cNvPr>
          <p:cNvSpPr/>
          <p:nvPr/>
        </p:nvSpPr>
        <p:spPr>
          <a:xfrm>
            <a:off x="327428" y="1281401"/>
            <a:ext cx="10536190" cy="1384995"/>
          </a:xfrm>
          <a:prstGeom prst="rect">
            <a:avLst/>
          </a:prstGeom>
        </p:spPr>
        <p:txBody>
          <a:bodyPr wrap="square">
            <a:spAutoFit/>
          </a:bodyPr>
          <a:lstStyle/>
          <a:p>
            <a:r>
              <a:rPr lang="en-CA" sz="2800" b="1" dirty="0">
                <a:solidFill>
                  <a:schemeClr val="bg1"/>
                </a:solidFill>
              </a:rPr>
              <a:t>Facilitator: </a:t>
            </a:r>
            <a:r>
              <a:rPr lang="en-CA" sz="2800" dirty="0">
                <a:solidFill>
                  <a:schemeClr val="bg1"/>
                </a:solidFill>
              </a:rPr>
              <a:t>One week prior to your meeting, please inform your sales team to prepare with these CPSA Learning Hub resources. </a:t>
            </a:r>
          </a:p>
        </p:txBody>
      </p:sp>
      <p:sp>
        <p:nvSpPr>
          <p:cNvPr id="8" name="TextBox 7">
            <a:extLst>
              <a:ext uri="{FF2B5EF4-FFF2-40B4-BE49-F238E27FC236}">
                <a16:creationId xmlns:a16="http://schemas.microsoft.com/office/drawing/2014/main" id="{374894F9-7F83-48AC-80A6-A72C30152656}"/>
              </a:ext>
            </a:extLst>
          </p:cNvPr>
          <p:cNvSpPr txBox="1"/>
          <p:nvPr/>
        </p:nvSpPr>
        <p:spPr>
          <a:xfrm>
            <a:off x="327428" y="1959771"/>
            <a:ext cx="11450590" cy="3108543"/>
          </a:xfrm>
          <a:prstGeom prst="rect">
            <a:avLst/>
          </a:prstGeom>
          <a:noFill/>
        </p:spPr>
        <p:txBody>
          <a:bodyPr wrap="square" rtlCol="0">
            <a:spAutoFit/>
          </a:bodyPr>
          <a:lstStyle/>
          <a:p>
            <a:endParaRPr lang="en-CA" sz="2800" dirty="0"/>
          </a:p>
          <a:p>
            <a:endParaRPr lang="en-CA" sz="2800" dirty="0"/>
          </a:p>
          <a:p>
            <a:r>
              <a:rPr lang="en-CA" sz="2800" dirty="0"/>
              <a:t>Reading:</a:t>
            </a:r>
            <a:br>
              <a:rPr lang="en-US" sz="2800" dirty="0">
                <a:solidFill>
                  <a:schemeClr val="bg1"/>
                </a:solidFill>
              </a:rPr>
            </a:br>
            <a:r>
              <a:rPr lang="en-US" sz="2800" dirty="0">
                <a:hlinkClick r:id="rId3"/>
              </a:rPr>
              <a:t>5-STEP CLOSED-LOOP GOAL PLANNING TOOL</a:t>
            </a:r>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180084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8382" y="3685348"/>
            <a:ext cx="10363200" cy="2541042"/>
          </a:xfrm>
        </p:spPr>
        <p:txBody>
          <a:bodyPr/>
          <a:lstStyle/>
          <a:p>
            <a:r>
              <a:rPr lang="en-US" sz="2400" b="1" dirty="0"/>
              <a:t>WEEK 2:</a:t>
            </a:r>
          </a:p>
          <a:p>
            <a:r>
              <a:rPr lang="en-US" sz="2400" b="1" u="sng" dirty="0"/>
              <a:t>introduction: </a:t>
            </a:r>
          </a:p>
          <a:p>
            <a:pPr>
              <a:lnSpc>
                <a:spcPct val="100000"/>
              </a:lnSpc>
            </a:pPr>
            <a:r>
              <a:rPr lang="en-US" sz="2400" b="1" dirty="0"/>
              <a:t>BEING AN EFFECTIVE TEAM PLAYER</a:t>
            </a:r>
            <a:br>
              <a:rPr lang="en-US" sz="2400" b="1" dirty="0"/>
            </a:br>
            <a:br>
              <a:rPr lang="en-US" sz="2400" i="1" cap="none" dirty="0"/>
            </a:br>
            <a:r>
              <a:rPr lang="en-US" sz="2800" cap="none" dirty="0"/>
              <a:t>In order to grow as a salesperson, you need to be constantly challenging yourself to achieve bigger and greater things. However, actually going about setting sales goals and then hitting them can be incredibly difficult. It requires a great deal of planning, energy, and enthusiasm for what you’re doing. While it may seem daunting, there are definitive ways you can set better sales goals and then actually reach them. </a:t>
            </a:r>
            <a:endParaRPr lang="en-CA" sz="2920" cap="none"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3</a:t>
            </a:fld>
            <a:endParaRPr lang="en-US">
              <a:solidFill>
                <a:prstClr val="white"/>
              </a:solidFill>
            </a:endParaRPr>
          </a:p>
        </p:txBody>
      </p:sp>
    </p:spTree>
    <p:extLst>
      <p:ext uri="{BB962C8B-B14F-4D97-AF65-F5344CB8AC3E}">
        <p14:creationId xmlns:p14="http://schemas.microsoft.com/office/powerpoint/2010/main" val="13754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1136429" y="380459"/>
            <a:ext cx="7474172" cy="1325563"/>
          </a:xfrm>
        </p:spPr>
        <p:txBody>
          <a:bodyPr vert="horz" lIns="91440" tIns="45720" rIns="91440" bIns="45720" rtlCol="0" anchor="ctr">
            <a:normAutofit/>
          </a:bodyPr>
          <a:lstStyle/>
          <a:p>
            <a:pPr defTabSz="914400">
              <a:lnSpc>
                <a:spcPct val="90000"/>
              </a:lnSpc>
            </a:pPr>
            <a:r>
              <a:rPr lang="en-US" sz="3200" b="1" kern="1200" dirty="0">
                <a:solidFill>
                  <a:schemeClr val="tx1"/>
                </a:solidFill>
                <a:latin typeface="+mj-lt"/>
                <a:ea typeface="+mj-ea"/>
                <a:cs typeface="+mj-cs"/>
              </a:rPr>
              <a:t>Step One: </a:t>
            </a:r>
            <a:r>
              <a:rPr lang="en-CA" sz="3200" b="1" dirty="0"/>
              <a:t>Set Realistic Goals </a:t>
            </a:r>
            <a:endParaRPr lang="en-US" sz="3200" b="1" kern="1200" dirty="0">
              <a:solidFill>
                <a:schemeClr val="tx1"/>
              </a:solidFill>
              <a:latin typeface="+mj-lt"/>
              <a:ea typeface="+mj-ea"/>
              <a:cs typeface="+mj-cs"/>
            </a:endParaRPr>
          </a:p>
        </p:txBody>
      </p:sp>
      <p:sp>
        <p:nvSpPr>
          <p:cNvPr id="3" name="TextBox 2">
            <a:extLst>
              <a:ext uri="{FF2B5EF4-FFF2-40B4-BE49-F238E27FC236}">
                <a16:creationId xmlns:a16="http://schemas.microsoft.com/office/drawing/2014/main" id="{648BFCC5-BF11-407D-9E04-6CD8AE3AB024}"/>
              </a:ext>
            </a:extLst>
          </p:cNvPr>
          <p:cNvSpPr txBox="1"/>
          <p:nvPr/>
        </p:nvSpPr>
        <p:spPr>
          <a:xfrm>
            <a:off x="1136429" y="2278173"/>
            <a:ext cx="7778971" cy="3450613"/>
          </a:xfrm>
          <a:prstGeom prst="rect">
            <a:avLst/>
          </a:prstGeom>
        </p:spPr>
        <p:txBody>
          <a:bodyPr vert="horz" lIns="91440" tIns="45720" rIns="91440" bIns="45720" rtlCol="0" anchor="ctr">
            <a:noAutofit/>
          </a:bodyPr>
          <a:lstStyle/>
          <a:p>
            <a:pPr marL="285750" indent="-228600">
              <a:lnSpc>
                <a:spcPct val="90000"/>
              </a:lnSpc>
              <a:spcAft>
                <a:spcPts val="600"/>
              </a:spcAft>
              <a:buFont typeface="Arial" panose="020B0604020202020204" pitchFamily="34" charset="0"/>
              <a:buChar char="•"/>
            </a:pPr>
            <a:r>
              <a:rPr lang="en-US" sz="2400" dirty="0"/>
              <a:t>One of the biggest roadblocks faced when trying to meet your sales goals are the goals themselves. While setting a high standard for yourself is important, the goals you’ve created need to be realistic if you’re actually going to be able to meet them. </a:t>
            </a:r>
          </a:p>
          <a:p>
            <a:pPr marL="285750" indent="-228600">
              <a:lnSpc>
                <a:spcPct val="90000"/>
              </a:lnSpc>
              <a:spcAft>
                <a:spcPts val="600"/>
              </a:spcAft>
              <a:buFont typeface="Arial" panose="020B0604020202020204" pitchFamily="34" charset="0"/>
              <a:buChar char="•"/>
            </a:pPr>
            <a:r>
              <a:rPr lang="en-US" sz="2400" dirty="0"/>
              <a:t>When we set unrealistic goals, we set ourselves up for failure. Not only do we set the bar too high, but we set an expectation for ourselves that we’ll meet our goal, regardless how lofty. When that doesn’t happen, it’s easy to become dejected and actually lose </a:t>
            </a:r>
            <a:r>
              <a:rPr lang="en-US" sz="2400" b="1" u="sng" dirty="0">
                <a:hlinkClick r:id="rId3"/>
              </a:rPr>
              <a:t>momentum in the long run</a:t>
            </a:r>
            <a:r>
              <a:rPr lang="en-US" sz="2400" dirty="0"/>
              <a:t>. </a:t>
            </a:r>
            <a:br>
              <a:rPr lang="en-US" sz="2400" dirty="0"/>
            </a:br>
            <a:endParaRPr lang="en-US" sz="2400" dirty="0"/>
          </a:p>
        </p:txBody>
      </p:sp>
      <p:sp>
        <p:nvSpPr>
          <p:cNvPr id="21" name="Rectangle 2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Cheers">
            <a:extLst>
              <a:ext uri="{FF2B5EF4-FFF2-40B4-BE49-F238E27FC236}">
                <a16:creationId xmlns:a16="http://schemas.microsoft.com/office/drawing/2014/main" id="{34EE9D67-AA87-442A-BBF0-8BB64233256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3987" y="2857501"/>
            <a:ext cx="1142998" cy="1142998"/>
          </a:xfrm>
          <a:prstGeom prst="rect">
            <a:avLst/>
          </a:prstGeom>
        </p:spPr>
      </p:pic>
      <p:sp>
        <p:nvSpPr>
          <p:cNvPr id="4" name="Slide Number Placeholder 3"/>
          <p:cNvSpPr>
            <a:spLocks noGrp="1"/>
          </p:cNvSpPr>
          <p:nvPr>
            <p:ph type="sldNum" sz="quarter" idx="12"/>
          </p:nvPr>
        </p:nvSpPr>
        <p:spPr>
          <a:xfrm>
            <a:off x="10341428" y="6356350"/>
            <a:ext cx="1012371" cy="365125"/>
          </a:xfrm>
        </p:spPr>
        <p:txBody>
          <a:bodyPr vert="horz" lIns="91440" tIns="45720" rIns="91440" bIns="45720" rtlCol="0" anchor="ctr">
            <a:normAutofit/>
          </a:bodyPr>
          <a:lstStyle/>
          <a:p>
            <a:pPr>
              <a:spcAft>
                <a:spcPts val="600"/>
              </a:spcAft>
            </a:pPr>
            <a:fld id="{334C5153-70F3-9C47-B2BA-087581A486FC}" type="slidenum">
              <a:rPr lang="en-US" sz="1200">
                <a:solidFill>
                  <a:srgbClr val="FFFFFF"/>
                </a:solidFill>
                <a:latin typeface="+mn-lt"/>
                <a:cs typeface="+mn-cs"/>
              </a:rPr>
              <a:pPr>
                <a:spcAft>
                  <a:spcPts val="600"/>
                </a:spcAft>
              </a:pPr>
              <a:t>4</a:t>
            </a:fld>
            <a:endParaRPr lang="en-US" sz="1200">
              <a:solidFill>
                <a:srgbClr val="FFFFFF"/>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662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7474172" cy="1325563"/>
          </a:xfrm>
        </p:spPr>
        <p:txBody>
          <a:bodyPr>
            <a:normAutofit/>
          </a:bodyPr>
          <a:lstStyle/>
          <a:p>
            <a:r>
              <a:rPr lang="en-US" b="1"/>
              <a:t>STEP TWO: </a:t>
            </a:r>
            <a:r>
              <a:rPr lang="en-CA" b="1" dirty="0"/>
              <a:t>Give Yourself a Timeframe </a:t>
            </a:r>
            <a:endParaRPr lang="en-US" b="1"/>
          </a:p>
        </p:txBody>
      </p:sp>
      <p:sp>
        <p:nvSpPr>
          <p:cNvPr id="3" name="Content Placeholder 2"/>
          <p:cNvSpPr>
            <a:spLocks noGrp="1"/>
          </p:cNvSpPr>
          <p:nvPr>
            <p:ph idx="1"/>
          </p:nvPr>
        </p:nvSpPr>
        <p:spPr>
          <a:xfrm>
            <a:off x="1136429" y="2278173"/>
            <a:ext cx="6467867" cy="3450613"/>
          </a:xfrm>
        </p:spPr>
        <p:txBody>
          <a:bodyPr anchor="ctr">
            <a:normAutofit lnSpcReduction="10000"/>
          </a:bodyPr>
          <a:lstStyle/>
          <a:p>
            <a:pPr>
              <a:lnSpc>
                <a:spcPct val="90000"/>
              </a:lnSpc>
            </a:pPr>
            <a:r>
              <a:rPr lang="en-US" dirty="0"/>
              <a:t>Like the goals you’re working towards, though, time frames need to be realistic. Giving yourself an unrealistic time frame, like setting unrealistic goals, will leave you feeling dejected and lacking motivation to move forward. </a:t>
            </a:r>
          </a:p>
          <a:p>
            <a:pPr>
              <a:lnSpc>
                <a:spcPct val="90000"/>
              </a:lnSpc>
            </a:pPr>
            <a:r>
              <a:rPr lang="en-US" dirty="0"/>
              <a:t>The timeframe you set for your goal should be based on the amount of time that you actually believe it will take to accomplish it. Don’t give yourself extra time—that just gives you permission to slack off or become distracted. The perfect timeline is realistic and firm. </a:t>
            </a:r>
            <a:endParaRPr lang="en-CA" sz="2000" dirty="0"/>
          </a:p>
        </p:txBody>
      </p:sp>
      <p:sp>
        <p:nvSpPr>
          <p:cNvPr id="33" name="Rectangle 32">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Error">
            <a:extLst>
              <a:ext uri="{FF2B5EF4-FFF2-40B4-BE49-F238E27FC236}">
                <a16:creationId xmlns:a16="http://schemas.microsoft.com/office/drawing/2014/main" id="{CF86461D-91D3-4721-9E1A-215C38B2561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13987" y="2857501"/>
            <a:ext cx="1142998" cy="1142998"/>
          </a:xfrm>
          <a:prstGeom prst="rect">
            <a:avLst/>
          </a:prstGeom>
        </p:spPr>
      </p:pic>
      <p:sp>
        <p:nvSpPr>
          <p:cNvPr id="4" name="Slide Number Placeholder 3"/>
          <p:cNvSpPr>
            <a:spLocks noGrp="1"/>
          </p:cNvSpPr>
          <p:nvPr>
            <p:ph type="sldNum" sz="quarter" idx="12"/>
          </p:nvPr>
        </p:nvSpPr>
        <p:spPr>
          <a:xfrm>
            <a:off x="10341428" y="6356350"/>
            <a:ext cx="1012371" cy="365125"/>
          </a:xfrm>
        </p:spPr>
        <p:txBody>
          <a:bodyPr>
            <a:normAutofit/>
          </a:bodyPr>
          <a:lstStyle/>
          <a:p>
            <a:pPr defTabSz="457200">
              <a:spcAft>
                <a:spcPts val="600"/>
              </a:spcAft>
            </a:pPr>
            <a:fld id="{334C5153-70F3-9C47-B2BA-087581A486FC}" type="slidenum">
              <a:rPr lang="en-US">
                <a:solidFill>
                  <a:srgbClr val="FFFFFF"/>
                </a:solidFill>
              </a:rPr>
              <a:pPr defTabSz="457200">
                <a:spcAft>
                  <a:spcPts val="600"/>
                </a:spcAft>
              </a:pPr>
              <a:t>5</a:t>
            </a:fld>
            <a:endParaRPr lang="en-US">
              <a:solidFill>
                <a:srgbClr val="FFFFFF"/>
              </a:solidFill>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88038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Freeform: Shape 33">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5FE3EED-B41D-47A2-8CDA-E4EFEE50B24E}"/>
              </a:ext>
            </a:extLst>
          </p:cNvPr>
          <p:cNvSpPr>
            <a:spLocks noGrp="1"/>
          </p:cNvSpPr>
          <p:nvPr>
            <p:ph type="title"/>
          </p:nvPr>
        </p:nvSpPr>
        <p:spPr>
          <a:xfrm>
            <a:off x="863029" y="1012004"/>
            <a:ext cx="3416158" cy="4795408"/>
          </a:xfrm>
          <a:prstGeom prst="ellipse">
            <a:avLst/>
          </a:prstGeom>
        </p:spPr>
        <p:txBody>
          <a:bodyPr>
            <a:normAutofit/>
          </a:bodyPr>
          <a:lstStyle/>
          <a:p>
            <a:r>
              <a:rPr lang="en-CA" b="1">
                <a:solidFill>
                  <a:srgbClr val="FFFFFF"/>
                </a:solidFill>
              </a:rPr>
              <a:t>Make an Action Plan</a:t>
            </a:r>
          </a:p>
        </p:txBody>
      </p:sp>
      <p:sp>
        <p:nvSpPr>
          <p:cNvPr id="4" name="Slide Number Placeholder 3">
            <a:extLst>
              <a:ext uri="{FF2B5EF4-FFF2-40B4-BE49-F238E27FC236}">
                <a16:creationId xmlns:a16="http://schemas.microsoft.com/office/drawing/2014/main" id="{B1AA6FAE-CAE3-45A1-9F16-B6EF7A678F65}"/>
              </a:ext>
            </a:extLst>
          </p:cNvPr>
          <p:cNvSpPr>
            <a:spLocks noGrp="1"/>
          </p:cNvSpPr>
          <p:nvPr>
            <p:ph type="sldNum" sz="quarter" idx="12"/>
          </p:nvPr>
        </p:nvSpPr>
        <p:spPr>
          <a:xfrm>
            <a:off x="10726220" y="6356350"/>
            <a:ext cx="627580" cy="365125"/>
          </a:xfrm>
        </p:spPr>
        <p:txBody>
          <a:bodyPr>
            <a:normAutofit/>
          </a:bodyPr>
          <a:lstStyle/>
          <a:p>
            <a:pPr defTabSz="457200">
              <a:spcAft>
                <a:spcPts val="600"/>
              </a:spcAft>
            </a:pPr>
            <a:fld id="{334C5153-70F3-9C47-B2BA-087581A486FC}" type="slidenum">
              <a:rPr lang="en-US" sz="1200">
                <a:solidFill>
                  <a:prstClr val="black">
                    <a:tint val="75000"/>
                  </a:prstClr>
                </a:solidFill>
              </a:rPr>
              <a:pPr defTabSz="457200">
                <a:spcAft>
                  <a:spcPts val="600"/>
                </a:spcAft>
              </a:pPr>
              <a:t>6</a:t>
            </a:fld>
            <a:endParaRPr lang="en-US" sz="1200">
              <a:solidFill>
                <a:prstClr val="black">
                  <a:tint val="75000"/>
                </a:prstClr>
              </a:solidFill>
            </a:endParaRPr>
          </a:p>
        </p:txBody>
      </p:sp>
      <p:graphicFrame>
        <p:nvGraphicFramePr>
          <p:cNvPr id="6" name="Content Placeholder 2">
            <a:extLst>
              <a:ext uri="{FF2B5EF4-FFF2-40B4-BE49-F238E27FC236}">
                <a16:creationId xmlns:a16="http://schemas.microsoft.com/office/drawing/2014/main" id="{93BB45CF-239B-45C5-8A3A-784D347CAA51}"/>
              </a:ext>
            </a:extLst>
          </p:cNvPr>
          <p:cNvGraphicFramePr>
            <a:graphicFrameLocks noGrp="1"/>
          </p:cNvGraphicFramePr>
          <p:nvPr>
            <p:ph idx="1"/>
            <p:extLst>
              <p:ext uri="{D42A27DB-BD31-4B8C-83A1-F6EECF244321}">
                <p14:modId xmlns:p14="http://schemas.microsoft.com/office/powerpoint/2010/main" val="27164628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909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3EED-B41D-47A2-8CDA-E4EFEE50B24E}"/>
              </a:ext>
            </a:extLst>
          </p:cNvPr>
          <p:cNvSpPr>
            <a:spLocks noGrp="1"/>
          </p:cNvSpPr>
          <p:nvPr>
            <p:ph type="title"/>
          </p:nvPr>
        </p:nvSpPr>
        <p:spPr>
          <a:xfrm>
            <a:off x="762001" y="803325"/>
            <a:ext cx="5314536" cy="1325563"/>
          </a:xfrm>
        </p:spPr>
        <p:txBody>
          <a:bodyPr vert="horz" lIns="91440" tIns="45720" rIns="91440" bIns="45720" rtlCol="0" anchor="ctr">
            <a:normAutofit/>
          </a:bodyPr>
          <a:lstStyle/>
          <a:p>
            <a:pPr defTabSz="914400">
              <a:lnSpc>
                <a:spcPct val="90000"/>
              </a:lnSpc>
            </a:pPr>
            <a:r>
              <a:rPr lang="en-US" sz="4400" b="1" kern="1200">
                <a:solidFill>
                  <a:schemeClr val="tx1"/>
                </a:solidFill>
                <a:latin typeface="+mj-lt"/>
                <a:ea typeface="+mj-ea"/>
                <a:cs typeface="+mj-cs"/>
              </a:rPr>
              <a:t>Take action! </a:t>
            </a:r>
          </a:p>
        </p:txBody>
      </p:sp>
      <p:sp>
        <p:nvSpPr>
          <p:cNvPr id="3" name="TextBox 2">
            <a:extLst>
              <a:ext uri="{FF2B5EF4-FFF2-40B4-BE49-F238E27FC236}">
                <a16:creationId xmlns:a16="http://schemas.microsoft.com/office/drawing/2014/main" id="{97C915FE-07C8-4EE2-94A2-7E8F8FFC66D8}"/>
              </a:ext>
            </a:extLst>
          </p:cNvPr>
          <p:cNvSpPr txBox="1"/>
          <p:nvPr/>
        </p:nvSpPr>
        <p:spPr>
          <a:xfrm>
            <a:off x="762000" y="2279018"/>
            <a:ext cx="5314543" cy="3375920"/>
          </a:xfrm>
          <a:prstGeom prst="rect">
            <a:avLst/>
          </a:prstGeom>
        </p:spPr>
        <p:txBody>
          <a:bodyPr vert="horz" lIns="91440" tIns="45720" rIns="91440" bIns="45720" rtlCol="0" anchor="t">
            <a:normAutofit/>
          </a:bodyPr>
          <a:lstStyle/>
          <a:p>
            <a:pPr>
              <a:lnSpc>
                <a:spcPct val="90000"/>
              </a:lnSpc>
              <a:spcAft>
                <a:spcPts val="600"/>
              </a:spcAft>
            </a:pPr>
            <a:r>
              <a:rPr lang="en-US" sz="2800" dirty="0"/>
              <a:t>Document your 5-Step Closed-Loop Goals with S.M.A.R.T criteria to map out your long term and short term goals, with plan to achieve your ultimate sales goals.</a:t>
            </a:r>
          </a:p>
          <a:p>
            <a:pPr>
              <a:lnSpc>
                <a:spcPct val="90000"/>
              </a:lnSpc>
              <a:spcAft>
                <a:spcPts val="600"/>
              </a:spcAft>
            </a:pPr>
            <a:endParaRPr lang="en-US" sz="2800" dirty="0"/>
          </a:p>
          <a:p>
            <a:pPr>
              <a:lnSpc>
                <a:spcPct val="90000"/>
              </a:lnSpc>
              <a:spcAft>
                <a:spcPts val="600"/>
              </a:spcAft>
            </a:pPr>
            <a:r>
              <a:rPr lang="en-US" sz="2800" dirty="0">
                <a:hlinkClick r:id="rId3"/>
              </a:rPr>
              <a:t>DOWNLOAD HERE. </a:t>
            </a:r>
            <a:endParaRPr lang="en-US" sz="2800" dirty="0"/>
          </a:p>
        </p:txBody>
      </p:sp>
      <p:sp>
        <p:nvSpPr>
          <p:cNvPr id="11" name="Freeform: Shape 1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Graphic 7" descr="Handshake">
            <a:extLst>
              <a:ext uri="{FF2B5EF4-FFF2-40B4-BE49-F238E27FC236}">
                <a16:creationId xmlns:a16="http://schemas.microsoft.com/office/drawing/2014/main" id="{B0BDB302-93CD-49A8-AC34-A122E5A5E72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84057" y="643002"/>
            <a:ext cx="3796790" cy="3796790"/>
          </a:xfrm>
          <a:prstGeom prst="rect">
            <a:avLst/>
          </a:prstGeom>
        </p:spPr>
      </p:pic>
    </p:spTree>
    <p:extLst>
      <p:ext uri="{BB962C8B-B14F-4D97-AF65-F5344CB8AC3E}">
        <p14:creationId xmlns:p14="http://schemas.microsoft.com/office/powerpoint/2010/main" val="129579299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a16="http://schemas.microsoft.com/office/drawing/2014/main"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1800" b="1" i="1" cap="none" dirty="0">
                <a:hlinkClick r:id="rId3">
                  <a:extLst>
                    <a:ext uri="{A12FA001-AC4F-418D-AE19-62706E023703}">
                      <ahyp:hlinkClr xmlns:ahyp="http://schemas.microsoft.com/office/drawing/2018/hyperlinkcolor" val="tx"/>
                    </a:ext>
                  </a:extLst>
                </a:hlinkClick>
              </a:rPr>
              <a:t>TEMPLATES</a:t>
            </a:r>
            <a:r>
              <a:rPr lang="en-US" sz="1800" i="1" cap="none" dirty="0"/>
              <a:t> – CPSA is constantly building and upgrading our catalog of templates to make your job easier!</a:t>
            </a:r>
          </a:p>
          <a:p>
            <a:pPr marL="342900" indent="-342900" algn="l">
              <a:buFont typeface="Arial" panose="020B0604020202020204" pitchFamily="34" charset="0"/>
              <a:buChar char="•"/>
            </a:pPr>
            <a:r>
              <a:rPr lang="en-US" sz="1800" b="1" i="1" cap="none" dirty="0">
                <a:hlinkClick r:id="rId4">
                  <a:extLst>
                    <a:ext uri="{A12FA001-AC4F-418D-AE19-62706E023703}">
                      <ahyp:hlinkClr xmlns:ahyp="http://schemas.microsoft.com/office/drawing/2018/hyperlinkcolor" val="tx"/>
                    </a:ext>
                  </a:extLst>
                </a:hlinkClick>
              </a:rPr>
              <a:t>WEBINARS</a:t>
            </a:r>
            <a:r>
              <a:rPr lang="en-US" sz="1800" b="1" i="1" cap="none" dirty="0"/>
              <a:t> </a:t>
            </a:r>
            <a:r>
              <a:rPr lang="en-US" sz="1800" i="1" cap="none" dirty="0"/>
              <a:t>- Our “virtual” training sessions led by industry experts, at your convenience.</a:t>
            </a:r>
          </a:p>
          <a:p>
            <a:pPr marL="342900" indent="-342900" algn="l">
              <a:buFont typeface="Arial" panose="020B0604020202020204" pitchFamily="34" charset="0"/>
              <a:buChar char="•"/>
            </a:pPr>
            <a:r>
              <a:rPr lang="en-US" sz="1800" b="1" i="1" cap="none" dirty="0">
                <a:hlinkClick r:id="rId5">
                  <a:extLst>
                    <a:ext uri="{A12FA001-AC4F-418D-AE19-62706E023703}">
                      <ahyp:hlinkClr xmlns:ahyp="http://schemas.microsoft.com/office/drawing/2018/hyperlinkcolor" val="tx"/>
                    </a:ext>
                  </a:extLst>
                </a:hlinkClick>
              </a:rPr>
              <a:t>PODCASTS</a:t>
            </a:r>
            <a:r>
              <a:rPr lang="en-US" sz="1800" b="1" i="1" cap="none" dirty="0"/>
              <a:t> </a:t>
            </a:r>
            <a:r>
              <a:rPr lang="en-US" sz="1800" i="1" cap="none" dirty="0"/>
              <a:t>- Take the sales experts wherever you go!</a:t>
            </a:r>
          </a:p>
          <a:p>
            <a:pPr marL="342900" indent="-342900" algn="l">
              <a:buFont typeface="Arial" panose="020B0604020202020204" pitchFamily="34" charset="0"/>
              <a:buChar char="•"/>
            </a:pPr>
            <a:r>
              <a:rPr lang="en-US" sz="1800" b="1" i="1" cap="none" dirty="0">
                <a:hlinkClick r:id="rId6">
                  <a:extLst>
                    <a:ext uri="{A12FA001-AC4F-418D-AE19-62706E023703}">
                      <ahyp:hlinkClr xmlns:ahyp="http://schemas.microsoft.com/office/drawing/2018/hyperlinkcolor" val="tx"/>
                    </a:ext>
                  </a:extLst>
                </a:hlinkClick>
              </a:rPr>
              <a:t>LEARNING HUB </a:t>
            </a:r>
            <a:r>
              <a:rPr lang="en-US" sz="1800" i="1" cap="none" dirty="0"/>
              <a:t>- Check out the latest sales articles, white papers, and </a:t>
            </a:r>
            <a:r>
              <a:rPr lang="en-US" sz="1800" i="1" cap="none" dirty="0" err="1"/>
              <a:t>ebooks</a:t>
            </a:r>
            <a:endParaRPr lang="en-US" sz="1800" dirty="0"/>
          </a:p>
        </p:txBody>
      </p:sp>
      <p:sp>
        <p:nvSpPr>
          <p:cNvPr id="6" name="Slide Number Placeholder 3">
            <a:extLst>
              <a:ext uri="{FF2B5EF4-FFF2-40B4-BE49-F238E27FC236}">
                <a16:creationId xmlns:a16="http://schemas.microsoft.com/office/drawing/2014/main"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8</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9</a:t>
            </a:fld>
            <a:endParaRPr lang="en-US">
              <a:solidFill>
                <a:prstClr val="white"/>
              </a:solidFill>
            </a:endParaRPr>
          </a:p>
        </p:txBody>
      </p:sp>
    </p:spTree>
    <p:extLst>
      <p:ext uri="{BB962C8B-B14F-4D97-AF65-F5344CB8AC3E}">
        <p14:creationId xmlns:p14="http://schemas.microsoft.com/office/powerpoint/2010/main" val="1472119547"/>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612</Words>
  <Application>Microsoft Office PowerPoint</Application>
  <PresentationFormat>Widescreen</PresentationFormat>
  <Paragraphs>50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Century Gothic</vt:lpstr>
      <vt:lpstr>1_Office Theme</vt:lpstr>
      <vt:lpstr>PROFESSIONAL SALES CONDUCT HANDBOOK – WEEK 2 A 3-WEEK strategy GUIDE</vt:lpstr>
      <vt:lpstr>PowerPoint Presentation</vt:lpstr>
      <vt:lpstr>PowerPoint Presentation</vt:lpstr>
      <vt:lpstr>Step One: Set Realistic Goals </vt:lpstr>
      <vt:lpstr>STEP TWO: Give Yourself a Timeframe </vt:lpstr>
      <vt:lpstr>Make an Action Plan</vt:lpstr>
      <vt:lpstr>Take action!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SALES CONDUCT HANDBOOK – WEEK 2 A 3-WEEK strategy GUIDE</dc:title>
  <dc:creator>Rupelyn Osorio</dc:creator>
  <cp:lastModifiedBy>Rupelyn Osorio</cp:lastModifiedBy>
  <cp:revision>3</cp:revision>
  <dcterms:created xsi:type="dcterms:W3CDTF">2019-06-12T19:12:21Z</dcterms:created>
  <dcterms:modified xsi:type="dcterms:W3CDTF">2019-06-12T19:14:21Z</dcterms:modified>
</cp:coreProperties>
</file>