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406" r:id="rId2"/>
    <p:sldId id="428" r:id="rId3"/>
    <p:sldId id="296" r:id="rId4"/>
    <p:sldId id="432" r:id="rId5"/>
    <p:sldId id="409" r:id="rId6"/>
    <p:sldId id="423" r:id="rId7"/>
    <p:sldId id="435" r:id="rId8"/>
    <p:sldId id="436" r:id="rId9"/>
    <p:sldId id="431" r:id="rId10"/>
    <p:sldId id="430"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Crowe" initials="NC" lastIdx="5" clrIdx="0">
    <p:extLst>
      <p:ext uri="{19B8F6BF-5375-455C-9EA6-DF929625EA0E}">
        <p15:presenceInfo xmlns:p15="http://schemas.microsoft.com/office/powerpoint/2012/main" userId="S-1-5-21-2056276045-1667452615-1629300891-7413" providerId="AD"/>
      </p:ext>
    </p:extLst>
  </p:cmAuthor>
  <p:cmAuthor id="2" name="Rupelyn Osorio" initials="RO" lastIdx="1" clrIdx="1">
    <p:extLst>
      <p:ext uri="{19B8F6BF-5375-455C-9EA6-DF929625EA0E}">
        <p15:presenceInfo xmlns:p15="http://schemas.microsoft.com/office/powerpoint/2012/main" userId="S-1-5-21-2056276045-1667452615-1629300891-6572" providerId="AD"/>
      </p:ext>
    </p:extLst>
  </p:cmAuthor>
  <p:cmAuthor id="3" name="Nicholas Crowe" initials="NC [2]" lastIdx="6" clrIdx="2">
    <p:extLst>
      <p:ext uri="{19B8F6BF-5375-455C-9EA6-DF929625EA0E}">
        <p15:presenceInfo xmlns:p15="http://schemas.microsoft.com/office/powerpoint/2012/main" userId="S::NCrowe@cpsa.com::26185f7e-6d36-4886-9dd0-7b5568a3c1a7" providerId="AD"/>
      </p:ext>
    </p:extLst>
  </p:cmAuthor>
  <p:cmAuthor id="4" name="Rupelyn Osorio" initials="RO [2]" lastIdx="7" clrIdx="3">
    <p:extLst>
      <p:ext uri="{19B8F6BF-5375-455C-9EA6-DF929625EA0E}">
        <p15:presenceInfo xmlns:p15="http://schemas.microsoft.com/office/powerpoint/2012/main" userId="S::rosorio@cpsa.com::a62991b4-f815-4bd5-95a4-edc2ff4eed7e" providerId="AD"/>
      </p:ext>
    </p:extLst>
  </p:cmAuthor>
  <p:cmAuthor id="5" name="Bill Banham" initials="BB" lastIdx="4" clrIdx="4">
    <p:extLst>
      <p:ext uri="{19B8F6BF-5375-455C-9EA6-DF929625EA0E}">
        <p15:presenceInfo xmlns:p15="http://schemas.microsoft.com/office/powerpoint/2012/main" userId="Bill Banh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1224" autoAdjust="0"/>
  </p:normalViewPr>
  <p:slideViewPr>
    <p:cSldViewPr snapToGrid="0">
      <p:cViewPr varScale="1">
        <p:scale>
          <a:sx n="45" d="100"/>
          <a:sy n="45" d="100"/>
        </p:scale>
        <p:origin x="169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C3F1FA-1BA4-4706-96CB-9D858B6BE47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4A71B16-9C53-481A-B1D5-A6EE17B49F06}">
      <dgm:prSet/>
      <dgm:spPr/>
      <dgm:t>
        <a:bodyPr/>
        <a:lstStyle/>
        <a:p>
          <a:r>
            <a:rPr lang="en-US" b="0" i="0" dirty="0" smtClean="0"/>
            <a:t>Storytelling, video, AI, </a:t>
          </a:r>
          <a:r>
            <a:rPr lang="en-US" b="0" i="0" dirty="0" smtClean="0"/>
            <a:t>humor, </a:t>
          </a:r>
          <a:r>
            <a:rPr lang="en-US" b="0" i="0" dirty="0" smtClean="0"/>
            <a:t>imagery and audience involvement are all winning tactics but ensure the ones you choose to include are ones you can actually pull off AND won’t leave your audience feeling uncomfortable. For example, having your audience call out answers in a large group won’t go down well if they are introverted. Similarly, if </a:t>
          </a:r>
          <a:r>
            <a:rPr lang="en-US" b="0" i="0" dirty="0" smtClean="0"/>
            <a:t>humor </a:t>
          </a:r>
          <a:r>
            <a:rPr lang="en-US" b="0" i="0" dirty="0" smtClean="0"/>
            <a:t>isn’t your strong point, starting with an amusing anecdote is unlikely to pan out well for you.</a:t>
          </a:r>
          <a:endParaRPr lang="en-US" dirty="0"/>
        </a:p>
      </dgm:t>
    </dgm:pt>
    <dgm:pt modelId="{2BA8E032-5B34-474E-B0B9-71F0974BA548}" type="parTrans" cxnId="{03FDA743-F36F-4726-B24A-01DD0A21B821}">
      <dgm:prSet/>
      <dgm:spPr/>
      <dgm:t>
        <a:bodyPr/>
        <a:lstStyle/>
        <a:p>
          <a:endParaRPr lang="en-US"/>
        </a:p>
      </dgm:t>
    </dgm:pt>
    <dgm:pt modelId="{B6B38989-8ECD-480B-A78D-49B148F21C2F}" type="sibTrans" cxnId="{03FDA743-F36F-4726-B24A-01DD0A21B821}">
      <dgm:prSet/>
      <dgm:spPr/>
      <dgm:t>
        <a:bodyPr/>
        <a:lstStyle/>
        <a:p>
          <a:endParaRPr lang="en-US"/>
        </a:p>
      </dgm:t>
    </dgm:pt>
    <dgm:pt modelId="{B8106579-E286-487A-90D4-61DF6BF3E590}" type="pres">
      <dgm:prSet presAssocID="{9EC3F1FA-1BA4-4706-96CB-9D858B6BE474}" presName="linear" presStyleCnt="0">
        <dgm:presLayoutVars>
          <dgm:animLvl val="lvl"/>
          <dgm:resizeHandles val="exact"/>
        </dgm:presLayoutVars>
      </dgm:prSet>
      <dgm:spPr/>
      <dgm:t>
        <a:bodyPr/>
        <a:lstStyle/>
        <a:p>
          <a:endParaRPr lang="en-CA"/>
        </a:p>
      </dgm:t>
    </dgm:pt>
    <dgm:pt modelId="{5CDBC1C0-2077-4C8F-8129-9B1BF0A9D871}" type="pres">
      <dgm:prSet presAssocID="{54A71B16-9C53-481A-B1D5-A6EE17B49F06}" presName="parentText" presStyleLbl="node1" presStyleIdx="0" presStyleCnt="1">
        <dgm:presLayoutVars>
          <dgm:chMax val="0"/>
          <dgm:bulletEnabled val="1"/>
        </dgm:presLayoutVars>
      </dgm:prSet>
      <dgm:spPr/>
      <dgm:t>
        <a:bodyPr/>
        <a:lstStyle/>
        <a:p>
          <a:endParaRPr lang="en-CA"/>
        </a:p>
      </dgm:t>
    </dgm:pt>
  </dgm:ptLst>
  <dgm:cxnLst>
    <dgm:cxn modelId="{E011ED75-975C-4526-9742-24AADE5118FA}" type="presOf" srcId="{54A71B16-9C53-481A-B1D5-A6EE17B49F06}" destId="{5CDBC1C0-2077-4C8F-8129-9B1BF0A9D871}" srcOrd="0" destOrd="0" presId="urn:microsoft.com/office/officeart/2005/8/layout/vList2"/>
    <dgm:cxn modelId="{03FDA743-F36F-4726-B24A-01DD0A21B821}" srcId="{9EC3F1FA-1BA4-4706-96CB-9D858B6BE474}" destId="{54A71B16-9C53-481A-B1D5-A6EE17B49F06}" srcOrd="0" destOrd="0" parTransId="{2BA8E032-5B34-474E-B0B9-71F0974BA548}" sibTransId="{B6B38989-8ECD-480B-A78D-49B148F21C2F}"/>
    <dgm:cxn modelId="{5DFD3236-EB76-4166-8AA1-B9CB47DE708C}" type="presOf" srcId="{9EC3F1FA-1BA4-4706-96CB-9D858B6BE474}" destId="{B8106579-E286-487A-90D4-61DF6BF3E590}" srcOrd="0" destOrd="0" presId="urn:microsoft.com/office/officeart/2005/8/layout/vList2"/>
    <dgm:cxn modelId="{EAE00D47-89A2-4F87-8E76-912880F5E78F}" type="presParOf" srcId="{B8106579-E286-487A-90D4-61DF6BF3E590}" destId="{5CDBC1C0-2077-4C8F-8129-9B1BF0A9D87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DBC1C0-2077-4C8F-8129-9B1BF0A9D871}">
      <dsp:nvSpPr>
        <dsp:cNvPr id="0" name=""/>
        <dsp:cNvSpPr/>
      </dsp:nvSpPr>
      <dsp:spPr>
        <a:xfrm>
          <a:off x="0" y="310213"/>
          <a:ext cx="6513603" cy="52650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b="0" i="0" kern="1200" dirty="0" smtClean="0"/>
            <a:t>Storytelling, video, AI, </a:t>
          </a:r>
          <a:r>
            <a:rPr lang="en-US" sz="2500" b="0" i="0" kern="1200" dirty="0" smtClean="0"/>
            <a:t>humor, </a:t>
          </a:r>
          <a:r>
            <a:rPr lang="en-US" sz="2500" b="0" i="0" kern="1200" dirty="0" smtClean="0"/>
            <a:t>imagery and audience involvement are all winning tactics but ensure the ones you choose to include are ones you can actually pull off AND won’t leave your audience feeling uncomfortable. For example, having your audience call out answers in a large group won’t go down well if they are introverted. Similarly, if </a:t>
          </a:r>
          <a:r>
            <a:rPr lang="en-US" sz="2500" b="0" i="0" kern="1200" dirty="0" smtClean="0"/>
            <a:t>humor </a:t>
          </a:r>
          <a:r>
            <a:rPr lang="en-US" sz="2500" b="0" i="0" kern="1200" dirty="0" smtClean="0"/>
            <a:t>isn’t your strong point, starting with an amusing anecdote is unlikely to pan out well for you.</a:t>
          </a:r>
          <a:endParaRPr lang="en-US" sz="2500" kern="1200" dirty="0"/>
        </a:p>
      </dsp:txBody>
      <dsp:txXfrm>
        <a:off x="257016" y="567229"/>
        <a:ext cx="5999571" cy="47509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CDD25D70-8A47-485C-AEA1-8154D3783684}" type="datetimeFigureOut">
              <a:rPr lang="en-CA" smtClean="0"/>
              <a:t>2019-09-03</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223CA780-DC22-44F4-9884-D768F9E371FA}" type="slidenum">
              <a:rPr lang="en-CA" smtClean="0"/>
              <a:t>‹#›</a:t>
            </a:fld>
            <a:endParaRPr lang="en-CA"/>
          </a:p>
        </p:txBody>
      </p:sp>
    </p:spTree>
    <p:extLst>
      <p:ext uri="{BB962C8B-B14F-4D97-AF65-F5344CB8AC3E}">
        <p14:creationId xmlns:p14="http://schemas.microsoft.com/office/powerpoint/2010/main" val="401563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psa.com/resources/articles/listen-up!-letting-prospects-lead-the-sales-conversatio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141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0647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02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393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indent="0">
              <a:lnSpc>
                <a:spcPct val="90000"/>
              </a:lnSpc>
              <a:spcAft>
                <a:spcPts val="600"/>
              </a:spcAft>
              <a:buFont typeface="Arial" panose="020B0604020202020204" pitchFamily="34" charset="0"/>
              <a:buNone/>
            </a:pPr>
            <a:r>
              <a:rPr lang="en-US" sz="1200" dirty="0" smtClean="0"/>
              <a:t>If </a:t>
            </a:r>
            <a:r>
              <a:rPr lang="en-US" sz="1200" dirty="0" smtClean="0"/>
              <a:t>you can get intel on their positions/roles in the company and buying process; likes/dislikes; personalities/communication styles; and why they are in the market for what you’re selling, then your presentation will be that much more personalized and persuasive. Of course, it’s not always possible to know exactly who will be in the room, but at the very least you can investigate the company and its goals as well as key decision makers, even if you’re not sure they’ll be there on the day.</a:t>
            </a:r>
            <a:r>
              <a:rPr lang="en-US" sz="1100" dirty="0" smtClean="0"/>
              <a:t/>
            </a:r>
            <a:br>
              <a:rPr lang="en-US" sz="1100" dirty="0" smtClean="0"/>
            </a:br>
            <a:endParaRPr lang="en-US" sz="110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069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word of warning, if you are going to start a dialogue then you must actually </a:t>
            </a:r>
            <a:r>
              <a:rPr lang="en-US" sz="1200" b="1" i="0" u="none" strike="noStrike" kern="1200" dirty="0" smtClean="0">
                <a:solidFill>
                  <a:schemeClr val="tx1"/>
                </a:solidFill>
                <a:effectLst/>
                <a:latin typeface="+mn-lt"/>
                <a:ea typeface="+mn-ea"/>
                <a:cs typeface="+mn-cs"/>
                <a:hlinkClick r:id="rId3"/>
              </a:rPr>
              <a:t>listen to their answers</a:t>
            </a:r>
            <a:r>
              <a:rPr lang="en-US" sz="1200" b="0" i="0" kern="1200" dirty="0" smtClean="0">
                <a:solidFill>
                  <a:schemeClr val="tx1"/>
                </a:solidFill>
                <a:effectLst/>
                <a:latin typeface="+mn-lt"/>
                <a:ea typeface="+mn-ea"/>
                <a:cs typeface="+mn-cs"/>
              </a:rPr>
              <a:t> and respond to them appropriately. Sometimes, when we’re feeling nervous we can end up sticking too rigidly to a script or plan. If you ask questions in your sales presentation, then you must be prepared to adapt, think on your feet and change your presentation as is appropriate.</a:t>
            </a:r>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7325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i="0" dirty="0" smtClean="0"/>
              <a:t>No one wants to look out at their prospects and see yawning faces or sneaky looks at cell phones or watches. If your sales presentation is boring then you’ve already lost your buyer. Spend time thinking about what you can do to make your presentation interesting to the audience in front of you. Importantly, also consider your own strengths. </a:t>
            </a:r>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6</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point of a sales presentation is to sell. You must go into your meeting with a strategy to move the sales process along, neglecting to consider this is perhaps one of the greatest errors you can make. </a:t>
            </a:r>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7</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8</a:t>
            </a:fld>
            <a:endParaRPr lang="en-CA"/>
          </a:p>
        </p:txBody>
      </p:sp>
    </p:spTree>
    <p:extLst>
      <p:ext uri="{BB962C8B-B14F-4D97-AF65-F5344CB8AC3E}">
        <p14:creationId xmlns:p14="http://schemas.microsoft.com/office/powerpoint/2010/main" val="805282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9962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 name="Picture 21" descr="cpsa_logo_en_rgb_lr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488" y="1887411"/>
            <a:ext cx="2296160" cy="1161288"/>
          </a:xfrm>
          <a:prstGeom prst="rect">
            <a:avLst/>
          </a:prstGeom>
        </p:spPr>
      </p:pic>
      <p:sp>
        <p:nvSpPr>
          <p:cNvPr id="23" name="Right Triangle 22"/>
          <p:cNvSpPr/>
          <p:nvPr userDrawn="1"/>
        </p:nvSpPr>
        <p:spPr>
          <a:xfrm flipH="1">
            <a:off x="8126224" y="0"/>
            <a:ext cx="4065773" cy="6858000"/>
          </a:xfrm>
          <a:prstGeom prst="r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1" y="0"/>
            <a:ext cx="6096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09601" y="6356352"/>
            <a:ext cx="2844800" cy="365125"/>
          </a:xfrm>
        </p:spPr>
        <p:txBody>
          <a:bodyPr/>
          <a:lstStyle/>
          <a:p>
            <a:fld id="{F6851338-1F02-8744-B6DD-5096122F06B9}" type="datetime1">
              <a:rPr lang="en-CA" smtClean="0"/>
              <a:t>2019-09-03</a:t>
            </a:fld>
            <a:endParaRPr lang="en-US"/>
          </a:p>
        </p:txBody>
      </p:sp>
      <p:sp>
        <p:nvSpPr>
          <p:cNvPr id="5" name="Footer Placeholder 4"/>
          <p:cNvSpPr>
            <a:spLocks noGrp="1"/>
          </p:cNvSpPr>
          <p:nvPr>
            <p:ph type="ftr" sz="quarter" idx="11"/>
          </p:nvPr>
        </p:nvSpPr>
        <p:spPr>
          <a:xfrm>
            <a:off x="4165601" y="6356352"/>
            <a:ext cx="3860800" cy="365125"/>
          </a:xfrm>
        </p:spPr>
        <p:txBody>
          <a:bodyPr/>
          <a:lstStyle/>
          <a:p>
            <a:endParaRPr lang="en-US"/>
          </a:p>
        </p:txBody>
      </p:sp>
      <p:sp>
        <p:nvSpPr>
          <p:cNvPr id="2" name="Title 1"/>
          <p:cNvSpPr>
            <a:spLocks noGrp="1"/>
          </p:cNvSpPr>
          <p:nvPr>
            <p:ph type="ctrTitle"/>
          </p:nvPr>
        </p:nvSpPr>
        <p:spPr>
          <a:xfrm>
            <a:off x="609601" y="3887334"/>
            <a:ext cx="8421904" cy="1470025"/>
          </a:xfrm>
        </p:spPr>
        <p:txBody>
          <a:bodyPr anchor="b" anchorCtr="0"/>
          <a:lstStyle>
            <a:lvl1pPr algn="l">
              <a:lnSpc>
                <a:spcPts val="3400"/>
              </a:lnSpc>
              <a:defRPr sz="2600" spc="100">
                <a:solidFill>
                  <a:srgbClr val="0096D2"/>
                </a:solidFill>
              </a:defRPr>
            </a:lvl1pPr>
          </a:lstStyle>
          <a:p>
            <a:r>
              <a:rPr lang="en-US" dirty="0"/>
              <a:t>Click to edit Master title style</a:t>
            </a:r>
          </a:p>
        </p:txBody>
      </p:sp>
      <p:sp>
        <p:nvSpPr>
          <p:cNvPr id="3" name="Subtitle 2"/>
          <p:cNvSpPr>
            <a:spLocks noGrp="1"/>
          </p:cNvSpPr>
          <p:nvPr>
            <p:ph type="subTitle" idx="1"/>
          </p:nvPr>
        </p:nvSpPr>
        <p:spPr>
          <a:xfrm>
            <a:off x="609603" y="5369628"/>
            <a:ext cx="7836133" cy="986725"/>
          </a:xfrm>
        </p:spPr>
        <p:txBody>
          <a:bodyPr/>
          <a:lstStyle>
            <a:lvl1pPr marL="0" indent="0" algn="l">
              <a:lnSpc>
                <a:spcPts val="2600"/>
              </a:lnSpc>
              <a:buNone/>
              <a:defRPr sz="1800" spc="100">
                <a:solidFill>
                  <a:srgbClr val="797C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1" y="6356352"/>
            <a:ext cx="609600" cy="365125"/>
          </a:xfrm>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3447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2B5792-86B5-3343-9CB3-92DB46DDE082}" type="datetime1">
              <a:rPr lang="en-CA" smtClean="0"/>
              <a:t>2019-09-03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310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2732"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313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E407A-F63F-CD4D-BCA6-CF09C7D5ECC4}" type="datetime1">
              <a:rPr lang="en-CA" smtClean="0"/>
              <a:t>2019-09-03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56891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298258-A4BF-5942-A6CF-A7BB0752FFCA}" type="datetime1">
              <a:rPr lang="en-CA" smtClean="0"/>
              <a:t>2019-09-03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2787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118534" y="0"/>
            <a:ext cx="105556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8533" y="0"/>
            <a:ext cx="12310533" cy="6831884"/>
          </a:xfrm>
          <a:prstGeom prst="rect">
            <a:avLst/>
          </a:prstGeom>
          <a:solidFill>
            <a:srgbClr val="0096D2">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3222439" y="0"/>
            <a:ext cx="18518344" cy="6946900"/>
          </a:xfrm>
          <a:prstGeom prs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3512837"/>
            <a:ext cx="10363200" cy="1362075"/>
          </a:xfrm>
        </p:spPr>
        <p:txBody>
          <a:bodyPr anchor="t"/>
          <a:lstStyle>
            <a:lvl1pPr algn="ctr">
              <a:lnSpc>
                <a:spcPts val="3200"/>
              </a:lnSpc>
              <a:defRPr sz="2400" b="0" i="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012649"/>
            <a:ext cx="10363200" cy="1500187"/>
          </a:xfrm>
        </p:spPr>
        <p:txBody>
          <a:bodyPr anchor="b"/>
          <a:lstStyle>
            <a:lvl1pPr marL="0" indent="0" algn="ctr">
              <a:lnSpc>
                <a:spcPts val="4000"/>
              </a:lnSpc>
              <a:spcBef>
                <a:spcPts val="0"/>
              </a:spcBef>
              <a:buNone/>
              <a:defRPr sz="3400" b="0" i="0" cap="all" spc="1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7144380-D3E7-A041-8717-0746A0487F32}" type="datetime1">
              <a:rPr lang="en-CA" smtClean="0"/>
              <a:t>2019-09-03</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4C5153-70F3-9C47-B2BA-087581A486FC}" type="slidenum">
              <a:rPr lang="en-US" smtClean="0"/>
              <a:pPr/>
              <a:t>‹#›</a:t>
            </a:fld>
            <a:endParaRPr lang="en-US"/>
          </a:p>
        </p:txBody>
      </p:sp>
    </p:spTree>
    <p:extLst>
      <p:ext uri="{BB962C8B-B14F-4D97-AF65-F5344CB8AC3E}">
        <p14:creationId xmlns:p14="http://schemas.microsoft.com/office/powerpoint/2010/main" val="11964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3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71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94362D3-C43A-BD45-8FAF-67BBDBDE16BA}" type="datetime1">
              <a:rPr lang="en-CA" smtClean="0"/>
              <a:t>2019-09-03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874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3132" y="1535114"/>
            <a:ext cx="5386917"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83132" y="2174875"/>
            <a:ext cx="5386917"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66902" y="1535114"/>
            <a:ext cx="5389033"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66902" y="2174875"/>
            <a:ext cx="5389033"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8B4000A-F085-4543-918F-A77ACB2D19FC}" type="datetime1">
              <a:rPr lang="en-CA" smtClean="0"/>
              <a:t>2019-09-03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83764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89C628-EF71-A145-A1AA-E54621F45FA5}" type="datetime1">
              <a:rPr lang="en-CA" smtClean="0"/>
              <a:t>2019-09-03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96400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962A-897C-E443-981A-AF30D3DC4A42}" type="datetime1">
              <a:rPr lang="en-CA" smtClean="0"/>
              <a:t>2019-09-03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7544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135" y="273050"/>
            <a:ext cx="4011084" cy="1162051"/>
          </a:xfrm>
        </p:spPr>
        <p:txBody>
          <a:bodyPr anchor="b"/>
          <a:lstStyle>
            <a:lvl1pPr algn="l">
              <a:defRPr sz="2600" b="0" i="0" cap="all"/>
            </a:lvl1pPr>
          </a:lstStyle>
          <a:p>
            <a:r>
              <a:rPr lang="en-US" dirty="0"/>
              <a:t>Click to edit Master title style</a:t>
            </a:r>
          </a:p>
        </p:txBody>
      </p:sp>
      <p:sp>
        <p:nvSpPr>
          <p:cNvPr id="3" name="Content Placeholder 2"/>
          <p:cNvSpPr>
            <a:spLocks noGrp="1"/>
          </p:cNvSpPr>
          <p:nvPr>
            <p:ph idx="1"/>
          </p:nvPr>
        </p:nvSpPr>
        <p:spPr>
          <a:xfrm>
            <a:off x="5040265" y="273053"/>
            <a:ext cx="6815667" cy="5853113"/>
          </a:xfrm>
        </p:spPr>
        <p:txBody>
          <a:bodyPr/>
          <a:lstStyle>
            <a:lvl1pPr>
              <a:defRPr sz="21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3135" y="1435103"/>
            <a:ext cx="4011084"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578537-BE02-4947-8F18-27866B958826}" type="datetime1">
              <a:rPr lang="en-CA" smtClean="0"/>
              <a:t>2019-09-03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53943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5097" y="4800601"/>
            <a:ext cx="7315200" cy="566739"/>
          </a:xfrm>
        </p:spPr>
        <p:txBody>
          <a:bodyPr anchor="b"/>
          <a:lstStyle>
            <a:lvl1pPr algn="l">
              <a:defRPr sz="2600" b="0" i="0"/>
            </a:lvl1pPr>
          </a:lstStyle>
          <a:p>
            <a:r>
              <a:rPr lang="en-US" dirty="0"/>
              <a:t>Click to edit Master title style</a:t>
            </a:r>
          </a:p>
        </p:txBody>
      </p:sp>
      <p:sp>
        <p:nvSpPr>
          <p:cNvPr id="3" name="Picture Placeholder 2"/>
          <p:cNvSpPr>
            <a:spLocks noGrp="1"/>
          </p:cNvSpPr>
          <p:nvPr>
            <p:ph type="pic" idx="1"/>
          </p:nvPr>
        </p:nvSpPr>
        <p:spPr>
          <a:xfrm>
            <a:off x="258509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85097" y="5367339"/>
            <a:ext cx="7315200" cy="8048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BF2ADDF-5963-BF4B-8057-9C300CA844D7}" type="datetime1">
              <a:rPr lang="en-CA" smtClean="0"/>
              <a:t>2019-09-03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74268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3132" y="551871"/>
            <a:ext cx="10972800" cy="75380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883132" y="1305680"/>
            <a:ext cx="10972800" cy="452596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37028" y="6356352"/>
            <a:ext cx="2844800" cy="365125"/>
          </a:xfrm>
          <a:prstGeom prst="rect">
            <a:avLst/>
          </a:prstGeom>
        </p:spPr>
        <p:txBody>
          <a:bodyPr vert="horz" lIns="91440" tIns="45720" rIns="91440" bIns="45720" rtlCol="0" anchor="ctr"/>
          <a:lstStyle>
            <a:lvl1pPr algn="l">
              <a:defRPr sz="1000" spc="0">
                <a:solidFill>
                  <a:schemeClr val="tx1">
                    <a:tint val="75000"/>
                  </a:schemeClr>
                </a:solidFill>
                <a:latin typeface="Century Gothic"/>
                <a:cs typeface="Corbel"/>
              </a:defRPr>
            </a:lvl1pPr>
          </a:lstStyle>
          <a:p>
            <a:fld id="{65CC21A0-FEA9-D043-8B05-2881C5AD9EED}" type="datetime1">
              <a:rPr lang="en-CA" smtClean="0"/>
              <a:t>2019-09-03</a:t>
            </a:fld>
            <a:endParaRPr lang="en-US" dirty="0"/>
          </a:p>
        </p:txBody>
      </p:sp>
      <p:sp>
        <p:nvSpPr>
          <p:cNvPr id="5" name="Footer Placeholder 4"/>
          <p:cNvSpPr>
            <a:spLocks noGrp="1"/>
          </p:cNvSpPr>
          <p:nvPr>
            <p:ph type="ftr" sz="quarter" idx="3"/>
          </p:nvPr>
        </p:nvSpPr>
        <p:spPr>
          <a:xfrm>
            <a:off x="4493028" y="6356352"/>
            <a:ext cx="3860800" cy="365125"/>
          </a:xfrm>
          <a:prstGeom prst="rect">
            <a:avLst/>
          </a:prstGeom>
        </p:spPr>
        <p:txBody>
          <a:bodyPr vert="horz" lIns="91440" tIns="45720" rIns="91440" bIns="45720" rtlCol="0" anchor="ctr"/>
          <a:lstStyle>
            <a:lvl1pPr algn="ctr">
              <a:defRPr sz="1000" spc="0">
                <a:solidFill>
                  <a:schemeClr val="tx1">
                    <a:tint val="75000"/>
                  </a:schemeClr>
                </a:solidFill>
                <a:latin typeface="Century Gothic"/>
                <a:cs typeface="Corbel"/>
              </a:defRPr>
            </a:lvl1pPr>
          </a:lstStyle>
          <a:p>
            <a:endParaRPr lang="en-US"/>
          </a:p>
        </p:txBody>
      </p:sp>
      <p:sp>
        <p:nvSpPr>
          <p:cNvPr id="6" name="Slide Number Placeholder 5"/>
          <p:cNvSpPr>
            <a:spLocks noGrp="1"/>
          </p:cNvSpPr>
          <p:nvPr>
            <p:ph type="sldNum" sz="quarter" idx="4"/>
          </p:nvPr>
        </p:nvSpPr>
        <p:spPr>
          <a:xfrm>
            <a:off x="327428" y="6356352"/>
            <a:ext cx="609600" cy="365125"/>
          </a:xfrm>
          <a:prstGeom prst="rect">
            <a:avLst/>
          </a:prstGeom>
        </p:spPr>
        <p:txBody>
          <a:bodyPr vert="horz" lIns="91440" tIns="45720" rIns="91440" bIns="45720" rtlCol="0" anchor="ctr"/>
          <a:lstStyle>
            <a:lvl1pPr algn="r">
              <a:defRPr sz="1000" spc="0">
                <a:solidFill>
                  <a:schemeClr val="tx1">
                    <a:tint val="75000"/>
                  </a:schemeClr>
                </a:solidFill>
                <a:latin typeface="Century Gothic"/>
                <a:cs typeface="Corbel"/>
              </a:defRPr>
            </a:lvl1pPr>
          </a:lstStyle>
          <a:p>
            <a:fld id="{334C5153-70F3-9C47-B2BA-087581A486FC}" type="slidenum">
              <a:rPr lang="en-US" smtClean="0"/>
              <a:pPr/>
              <a:t>‹#›</a:t>
            </a:fld>
            <a:endParaRPr lang="en-US"/>
          </a:p>
        </p:txBody>
      </p:sp>
      <p:sp>
        <p:nvSpPr>
          <p:cNvPr id="11" name="Rectangle 10"/>
          <p:cNvSpPr/>
          <p:nvPr userDrawn="1"/>
        </p:nvSpPr>
        <p:spPr>
          <a:xfrm>
            <a:off x="2" y="0"/>
            <a:ext cx="327428" cy="6858000"/>
          </a:xfrm>
          <a:prstGeom prst="rect">
            <a:avLst/>
          </a:prstGeom>
          <a:solidFill>
            <a:srgbClr val="797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descr="cpsa_logo_en_rgb.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853210" y="6096806"/>
            <a:ext cx="1035101" cy="523951"/>
          </a:xfrm>
          <a:prstGeom prst="rect">
            <a:avLst/>
          </a:prstGeom>
        </p:spPr>
      </p:pic>
    </p:spTree>
    <p:extLst>
      <p:ext uri="{BB962C8B-B14F-4D97-AF65-F5344CB8AC3E}">
        <p14:creationId xmlns:p14="http://schemas.microsoft.com/office/powerpoint/2010/main" val="2044602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3700" kern="1200" cap="all" spc="0">
          <a:solidFill>
            <a:srgbClr val="0096D2"/>
          </a:solidFill>
          <a:latin typeface="Century Gothic"/>
          <a:ea typeface="+mj-ea"/>
          <a:cs typeface="Corbel"/>
        </a:defRPr>
      </a:lvl1pPr>
    </p:titleStyle>
    <p:body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cpsa.com/cpsa/resources/articles/presentations-checklist"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cpsa.com/cpsa/resources/articles/the-elements-of-a-winning-sales-presenta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cpsa.com/resources/articles/do-your-resear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cpsa.com/resources/articles/how-well-do-your-understand-the-needs-of-your-cli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cpsa.com/resources/articles/how-to-fix-an-awful-sales-presentation-and-turn-it-aroun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hyperlink" Target="https://www.cpsa.com/resources/articles/key-follow-up-strategies-to-keep-your-prospect-engaged"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cpsa.com/docs/default-source/pd-templates/24-client-presentations-checklist.pdf?sfvrsn=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s://www.cpsa.com/success-tools/template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www.cpsa.com/resources" TargetMode="External"/><Relationship Id="rId5" Type="http://schemas.openxmlformats.org/officeDocument/2006/relationships/hyperlink" Target="https://www.cpsa.com/success-tools/podcasts" TargetMode="External"/><Relationship Id="rId4" Type="http://schemas.openxmlformats.org/officeDocument/2006/relationships/hyperlink" Target="https://www.cpsa.com/success-tools/webina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3" y="3875256"/>
            <a:ext cx="11410121" cy="1470025"/>
          </a:xfrm>
        </p:spPr>
        <p:txBody>
          <a:bodyPr/>
          <a:lstStyle/>
          <a:p>
            <a:pPr>
              <a:defRPr lang="en-US"/>
            </a:pPr>
            <a:r>
              <a:rPr lang="en-US" b="1" dirty="0" smtClean="0"/>
              <a:t>Developing client-focused solutions</a:t>
            </a:r>
            <a:br>
              <a:rPr lang="en-US" b="1" dirty="0" smtClean="0"/>
            </a:br>
            <a:r>
              <a:rPr lang="en-US" b="1" dirty="0" smtClean="0"/>
              <a:t>presentation skills – week 1</a:t>
            </a:r>
            <a:br>
              <a:rPr lang="en-US" b="1" dirty="0" smtClean="0"/>
            </a:br>
            <a:r>
              <a:rPr lang="en-US" b="1" dirty="0"/>
              <a:t/>
            </a:r>
            <a:br>
              <a:rPr lang="en-US" b="1" dirty="0"/>
            </a:br>
            <a:r>
              <a:rPr lang="en-US" b="1" dirty="0" smtClean="0"/>
              <a:t>preparing for YOUR STRONGEST PRESENTATION</a:t>
            </a:r>
            <a:r>
              <a:rPr lang="en-US" b="1" dirty="0" smtClean="0"/>
              <a:t/>
            </a:r>
            <a:br>
              <a:rPr lang="en-US" b="1" dirty="0" smtClean="0"/>
            </a:br>
            <a:endParaRPr lang="en-US" dirty="0">
              <a:ea typeface="Franklin Gothic Book" charset="77"/>
            </a:endParaRPr>
          </a:p>
        </p:txBody>
      </p:sp>
      <p:sp>
        <p:nvSpPr>
          <p:cNvPr id="3" name="Subtitle 2"/>
          <p:cNvSpPr>
            <a:spLocks noGrp="1"/>
          </p:cNvSpPr>
          <p:nvPr>
            <p:ph type="subTitle" idx="1"/>
          </p:nvPr>
        </p:nvSpPr>
        <p:spPr>
          <a:xfrm>
            <a:off x="609603" y="5345281"/>
            <a:ext cx="7836133" cy="986725"/>
          </a:xfrm>
        </p:spPr>
        <p:txBody>
          <a:bodyPr/>
          <a:lstStyle/>
          <a:p>
            <a:pPr>
              <a:defRPr lang="en-US"/>
            </a:pPr>
            <a:r>
              <a:rPr lang="en-US" b="1" dirty="0">
                <a:ea typeface="Franklin Gothic Book" charset="77"/>
              </a:rPr>
              <a:t>CPSA Meeting in a Box:</a:t>
            </a:r>
            <a:r>
              <a:rPr lang="en-US" dirty="0">
                <a:ea typeface="Franklin Gothic Book" charset="77"/>
              </a:rPr>
              <a:t/>
            </a:r>
            <a:br>
              <a:rPr lang="en-US" dirty="0">
                <a:ea typeface="Franklin Gothic Book" charset="77"/>
              </a:rPr>
            </a:br>
            <a:r>
              <a:rPr lang="en-US" dirty="0">
                <a:ea typeface="Franklin Gothic Book" charset="77"/>
              </a:rPr>
              <a:t>A series of 15-minute guided presentations to help increase your team’s performance. </a:t>
            </a:r>
          </a:p>
        </p:txBody>
      </p:sp>
    </p:spTree>
    <p:extLst>
      <p:ext uri="{BB962C8B-B14F-4D97-AF65-F5344CB8AC3E}">
        <p14:creationId xmlns:p14="http://schemas.microsoft.com/office/powerpoint/2010/main" val="169089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b="1" dirty="0"/>
              <a:t>GO TEAM GO!</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10</a:t>
            </a:fld>
            <a:endParaRPr lang="en-US">
              <a:solidFill>
                <a:prstClr val="white"/>
              </a:solidFill>
            </a:endParaRPr>
          </a:p>
        </p:txBody>
      </p:sp>
    </p:spTree>
    <p:extLst>
      <p:ext uri="{BB962C8B-B14F-4D97-AF65-F5344CB8AC3E}">
        <p14:creationId xmlns:p14="http://schemas.microsoft.com/office/powerpoint/2010/main" val="1472119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1514" y="402213"/>
            <a:ext cx="10363200" cy="607721"/>
          </a:xfrm>
        </p:spPr>
        <p:txBody>
          <a:bodyPr/>
          <a:lstStyle/>
          <a:p>
            <a:pPr algn="l"/>
            <a:r>
              <a:rPr lang="en-US" b="1" dirty="0"/>
              <a:t>Pre-learning:</a:t>
            </a:r>
            <a:endParaRPr lang="en-US" b="1" i="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2</a:t>
            </a:fld>
            <a:endParaRPr lang="en-US">
              <a:solidFill>
                <a:prstClr val="white"/>
              </a:solidFill>
            </a:endParaRPr>
          </a:p>
        </p:txBody>
      </p:sp>
      <p:sp>
        <p:nvSpPr>
          <p:cNvPr id="6" name="Rectangle 5">
            <a:extLst>
              <a:ext uri="{FF2B5EF4-FFF2-40B4-BE49-F238E27FC236}">
                <a16:creationId xmlns="" xmlns:a16="http://schemas.microsoft.com/office/drawing/2014/main" id="{724757C9-10FB-43C2-926A-10E0668031BD}"/>
              </a:ext>
            </a:extLst>
          </p:cNvPr>
          <p:cNvSpPr/>
          <p:nvPr/>
        </p:nvSpPr>
        <p:spPr>
          <a:xfrm>
            <a:off x="327428" y="1281401"/>
            <a:ext cx="10536190" cy="1384995"/>
          </a:xfrm>
          <a:prstGeom prst="rect">
            <a:avLst/>
          </a:prstGeom>
        </p:spPr>
        <p:txBody>
          <a:bodyPr wrap="square">
            <a:spAutoFit/>
          </a:bodyPr>
          <a:lstStyle/>
          <a:p>
            <a:r>
              <a:rPr lang="en-CA" sz="2800" b="1" dirty="0">
                <a:solidFill>
                  <a:schemeClr val="bg1"/>
                </a:solidFill>
              </a:rPr>
              <a:t>Facilitator: </a:t>
            </a:r>
            <a:r>
              <a:rPr lang="en-CA" sz="2800" dirty="0">
                <a:solidFill>
                  <a:schemeClr val="bg1"/>
                </a:solidFill>
              </a:rPr>
              <a:t>One week prior to your meeting, please inform your sales team to prepare with these CPSA Learning Hub resources. </a:t>
            </a:r>
          </a:p>
        </p:txBody>
      </p:sp>
      <p:sp>
        <p:nvSpPr>
          <p:cNvPr id="8" name="TextBox 7">
            <a:extLst>
              <a:ext uri="{FF2B5EF4-FFF2-40B4-BE49-F238E27FC236}">
                <a16:creationId xmlns="" xmlns:a16="http://schemas.microsoft.com/office/drawing/2014/main" id="{374894F9-7F83-48AC-80A6-A72C30152656}"/>
              </a:ext>
            </a:extLst>
          </p:cNvPr>
          <p:cNvSpPr txBox="1"/>
          <p:nvPr/>
        </p:nvSpPr>
        <p:spPr>
          <a:xfrm>
            <a:off x="327428" y="1959771"/>
            <a:ext cx="11450590" cy="2739211"/>
          </a:xfrm>
          <a:prstGeom prst="rect">
            <a:avLst/>
          </a:prstGeom>
          <a:noFill/>
        </p:spPr>
        <p:txBody>
          <a:bodyPr wrap="square" rtlCol="0">
            <a:spAutoFit/>
          </a:bodyPr>
          <a:lstStyle/>
          <a:p>
            <a:endParaRPr lang="en-CA" sz="2800" dirty="0"/>
          </a:p>
          <a:p>
            <a:endParaRPr lang="en-CA" sz="2800" dirty="0"/>
          </a:p>
          <a:p>
            <a:r>
              <a:rPr lang="en-CA" sz="2800" dirty="0"/>
              <a:t>Reading:</a:t>
            </a:r>
            <a:r>
              <a:rPr lang="en-US" sz="2800" dirty="0">
                <a:solidFill>
                  <a:schemeClr val="bg1"/>
                </a:solidFill>
              </a:rPr>
              <a:t/>
            </a:r>
            <a:br>
              <a:rPr lang="en-US" sz="2800" dirty="0">
                <a:solidFill>
                  <a:schemeClr val="bg1"/>
                </a:solidFill>
              </a:rPr>
            </a:br>
            <a:r>
              <a:rPr lang="en-US" sz="2800" dirty="0" smtClean="0">
                <a:solidFill>
                  <a:schemeClr val="bg1"/>
                </a:solidFill>
                <a:hlinkClick r:id="rId3"/>
              </a:rPr>
              <a:t>Presentations Checklist</a:t>
            </a:r>
            <a:endParaRPr lang="en-US" sz="2800" dirty="0">
              <a:solidFill>
                <a:schemeClr val="bg1"/>
              </a:solidFill>
            </a:endParaRPr>
          </a:p>
          <a:p>
            <a:r>
              <a:rPr lang="en-US" sz="2800" dirty="0">
                <a:solidFill>
                  <a:schemeClr val="bg1"/>
                </a:solidFill>
                <a:hlinkClick r:id="rId4"/>
              </a:rPr>
              <a:t>The Elements of a Winning Sales Presentation</a:t>
            </a:r>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180084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37028" y="3026129"/>
            <a:ext cx="10363200" cy="2541042"/>
          </a:xfrm>
        </p:spPr>
        <p:txBody>
          <a:bodyPr/>
          <a:lstStyle/>
          <a:p>
            <a:r>
              <a:rPr lang="en-US" sz="2400" b="1" dirty="0"/>
              <a:t>WEEK 1</a:t>
            </a:r>
            <a:r>
              <a:rPr lang="en-US" sz="2400" b="1" dirty="0" smtClean="0"/>
              <a:t>:</a:t>
            </a:r>
            <a:endParaRPr lang="en-US" sz="2400" b="1" dirty="0"/>
          </a:p>
          <a:p>
            <a:r>
              <a:rPr lang="en-US" sz="2400" b="1" u="sng" dirty="0"/>
              <a:t>introduction: </a:t>
            </a:r>
          </a:p>
          <a:p>
            <a:pPr>
              <a:lnSpc>
                <a:spcPct val="100000"/>
              </a:lnSpc>
            </a:pPr>
            <a:endParaRPr lang="en-US" sz="2000" b="1" cap="none" dirty="0" smtClean="0"/>
          </a:p>
          <a:p>
            <a:pPr>
              <a:lnSpc>
                <a:spcPct val="100000"/>
              </a:lnSpc>
            </a:pPr>
            <a:r>
              <a:rPr lang="en-US" sz="2000" b="1" cap="none" dirty="0"/>
              <a:t/>
            </a:r>
            <a:br>
              <a:rPr lang="en-US" sz="2000" b="1" cap="none" dirty="0"/>
            </a:br>
            <a:r>
              <a:rPr lang="en-US" sz="2400" b="1" cap="none" dirty="0"/>
              <a:t>The opportunity to pitch to a prospect is huge - you only get one shot to make a great first impression and win their business. Preparation is the key to success. Of course, great sales reps are skilled at thinking on their feet, but you don’t want to leave everything to chance. A well thought out sales presentation which has been effectively tailored to your prospect is a must. Here are the key factors to consider as you are preparing for a sales presentation.</a:t>
            </a:r>
            <a:endParaRPr lang="en-CA" sz="2800" b="1" cap="none"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3</a:t>
            </a:fld>
            <a:endParaRPr lang="en-US">
              <a:solidFill>
                <a:prstClr val="white"/>
              </a:solidFill>
            </a:endParaRPr>
          </a:p>
        </p:txBody>
      </p:sp>
    </p:spTree>
    <p:extLst>
      <p:ext uri="{BB962C8B-B14F-4D97-AF65-F5344CB8AC3E}">
        <p14:creationId xmlns:p14="http://schemas.microsoft.com/office/powerpoint/2010/main" val="13754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 xmlns:a16="http://schemas.microsoft.com/office/drawing/2014/main" id="{21024612-1EDC-4ED7-9CA4-788C80824DBB}"/>
              </a:ext>
            </a:extLst>
          </p:cNvPr>
          <p:cNvSpPr>
            <a:spLocks noGrp="1"/>
          </p:cNvSpPr>
          <p:nvPr>
            <p:ph type="title"/>
          </p:nvPr>
        </p:nvSpPr>
        <p:spPr>
          <a:xfrm>
            <a:off x="1136429" y="380459"/>
            <a:ext cx="7474172" cy="1325563"/>
          </a:xfrm>
        </p:spPr>
        <p:txBody>
          <a:bodyPr vert="horz" lIns="91440" tIns="45720" rIns="91440" bIns="45720" rtlCol="0" anchor="ctr">
            <a:normAutofit/>
          </a:bodyPr>
          <a:lstStyle/>
          <a:p>
            <a:pPr defTabSz="914400">
              <a:lnSpc>
                <a:spcPct val="90000"/>
              </a:lnSpc>
            </a:pPr>
            <a:r>
              <a:rPr lang="en-US" sz="3200" b="1" kern="1200" dirty="0" smtClean="0">
                <a:solidFill>
                  <a:schemeClr val="tx1"/>
                </a:solidFill>
                <a:latin typeface="+mj-lt"/>
                <a:ea typeface="+mj-ea"/>
                <a:cs typeface="+mj-cs"/>
              </a:rPr>
              <a:t>Who am I presenting to?</a:t>
            </a:r>
            <a:endParaRPr lang="en-US" sz="3200" b="1" kern="1200" dirty="0">
              <a:solidFill>
                <a:schemeClr val="tx1"/>
              </a:solidFill>
              <a:latin typeface="+mj-lt"/>
              <a:ea typeface="+mj-ea"/>
              <a:cs typeface="+mj-cs"/>
            </a:endParaRPr>
          </a:p>
        </p:txBody>
      </p:sp>
      <p:sp>
        <p:nvSpPr>
          <p:cNvPr id="3" name="TextBox 2">
            <a:extLst>
              <a:ext uri="{FF2B5EF4-FFF2-40B4-BE49-F238E27FC236}">
                <a16:creationId xmlns="" xmlns:a16="http://schemas.microsoft.com/office/drawing/2014/main" id="{648BFCC5-BF11-407D-9E04-6CD8AE3AB024}"/>
              </a:ext>
            </a:extLst>
          </p:cNvPr>
          <p:cNvSpPr txBox="1"/>
          <p:nvPr/>
        </p:nvSpPr>
        <p:spPr>
          <a:xfrm>
            <a:off x="1096635" y="1756830"/>
            <a:ext cx="7778971" cy="3450613"/>
          </a:xfrm>
          <a:prstGeom prst="rect">
            <a:avLst/>
          </a:prstGeom>
        </p:spPr>
        <p:txBody>
          <a:bodyPr vert="horz" lIns="91440" tIns="45720" rIns="91440" bIns="45720" rtlCol="0" anchor="ctr">
            <a:noAutofit/>
          </a:bodyPr>
          <a:lstStyle/>
          <a:p>
            <a:pPr marL="285750" indent="-228600">
              <a:lnSpc>
                <a:spcPct val="90000"/>
              </a:lnSpc>
              <a:spcAft>
                <a:spcPts val="600"/>
              </a:spcAft>
              <a:buFont typeface="Arial" panose="020B0604020202020204" pitchFamily="34" charset="0"/>
              <a:buChar char="•"/>
            </a:pPr>
            <a:r>
              <a:rPr lang="en-US" sz="2400" dirty="0"/>
              <a:t>Knowing your prospects is key if you want your presentation to be appealing. Uncovering as much as you can about the people who will be in the room is important; so </a:t>
            </a:r>
            <a:r>
              <a:rPr lang="en-US" sz="2400" b="1" dirty="0">
                <a:hlinkClick r:id="rId3"/>
              </a:rPr>
              <a:t>do your </a:t>
            </a:r>
            <a:r>
              <a:rPr lang="en-US" sz="2400" b="1" dirty="0" smtClean="0">
                <a:hlinkClick r:id="rId3"/>
              </a:rPr>
              <a:t>research</a:t>
            </a:r>
            <a:endParaRPr lang="en-US" sz="2000" dirty="0"/>
          </a:p>
        </p:txBody>
      </p:sp>
      <p:sp>
        <p:nvSpPr>
          <p:cNvPr id="21" name="Rectangle 20">
            <a:extLst>
              <a:ext uri="{FF2B5EF4-FFF2-40B4-BE49-F238E27FC236}">
                <a16:creationId xmlns=""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Checklist">
            <a:extLst>
              <a:ext uri="{FF2B5EF4-FFF2-40B4-BE49-F238E27FC236}">
                <a16:creationId xmlns="" xmlns:a16="http://schemas.microsoft.com/office/drawing/2014/main" id="{34EE9D67-AA87-442A-BBF0-8BB64233256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413987" y="2857501"/>
            <a:ext cx="1142998" cy="1142998"/>
          </a:xfrm>
          <a:prstGeom prst="rect">
            <a:avLst/>
          </a:prstGeom>
        </p:spPr>
      </p:pic>
      <p:sp>
        <p:nvSpPr>
          <p:cNvPr id="4" name="Slide Number Placeholder 3"/>
          <p:cNvSpPr>
            <a:spLocks noGrp="1"/>
          </p:cNvSpPr>
          <p:nvPr>
            <p:ph type="sldNum" sz="quarter" idx="12"/>
          </p:nvPr>
        </p:nvSpPr>
        <p:spPr>
          <a:xfrm>
            <a:off x="10341428" y="6356350"/>
            <a:ext cx="1012371" cy="365125"/>
          </a:xfrm>
        </p:spPr>
        <p:txBody>
          <a:bodyPr vert="horz" lIns="91440" tIns="45720" rIns="91440" bIns="45720" rtlCol="0" anchor="ctr">
            <a:normAutofit/>
          </a:bodyPr>
          <a:lstStyle/>
          <a:p>
            <a:pPr>
              <a:spcAft>
                <a:spcPts val="600"/>
              </a:spcAft>
            </a:pPr>
            <a:fld id="{334C5153-70F3-9C47-B2BA-087581A486FC}" type="slidenum">
              <a:rPr lang="en-US" sz="1200">
                <a:solidFill>
                  <a:srgbClr val="FFFFFF"/>
                </a:solidFill>
                <a:latin typeface="+mn-lt"/>
                <a:cs typeface="+mn-cs"/>
              </a:rPr>
              <a:pPr>
                <a:spcAft>
                  <a:spcPts val="600"/>
                </a:spcAft>
              </a:pPr>
              <a:t>4</a:t>
            </a:fld>
            <a:endParaRPr lang="en-US" sz="1200">
              <a:solidFill>
                <a:srgbClr val="FFFFFF"/>
              </a:solidFill>
              <a:latin typeface="+mn-lt"/>
              <a:cs typeface="+mn-cs"/>
            </a:endParaRPr>
          </a:p>
        </p:txBody>
      </p:sp>
      <p:sp>
        <p:nvSpPr>
          <p:cNvPr id="6" name="Content Placeholder 18">
            <a:extLst>
              <a:ext uri="{FF2B5EF4-FFF2-40B4-BE49-F238E27FC236}">
                <a16:creationId xmlns=""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176628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6428" y="627564"/>
            <a:ext cx="7474172" cy="1325563"/>
          </a:xfrm>
        </p:spPr>
        <p:txBody>
          <a:bodyPr>
            <a:normAutofit/>
          </a:bodyPr>
          <a:lstStyle/>
          <a:p>
            <a:r>
              <a:rPr lang="en-CA" b="1" dirty="0" smtClean="0"/>
              <a:t>WHAT QUESTIONS CAN I ASK TO START A DIALOGUE?</a:t>
            </a:r>
            <a:endParaRPr lang="en-US" b="1" dirty="0"/>
          </a:p>
        </p:txBody>
      </p:sp>
      <p:sp>
        <p:nvSpPr>
          <p:cNvPr id="3" name="Content Placeholder 2"/>
          <p:cNvSpPr>
            <a:spLocks noGrp="1"/>
          </p:cNvSpPr>
          <p:nvPr>
            <p:ph idx="1"/>
          </p:nvPr>
        </p:nvSpPr>
        <p:spPr>
          <a:xfrm>
            <a:off x="1136428" y="1824993"/>
            <a:ext cx="7474172" cy="4531357"/>
          </a:xfrm>
        </p:spPr>
        <p:txBody>
          <a:bodyPr anchor="ctr">
            <a:normAutofit/>
          </a:bodyPr>
          <a:lstStyle/>
          <a:p>
            <a:pPr>
              <a:lnSpc>
                <a:spcPct val="90000"/>
              </a:lnSpc>
            </a:pPr>
            <a:r>
              <a:rPr lang="en-US" sz="2000" dirty="0"/>
              <a:t>Through your research and discovery questioning, you should have a pretty detailed understanding of the </a:t>
            </a:r>
            <a:r>
              <a:rPr lang="en-US" sz="2000" b="1" dirty="0">
                <a:hlinkClick r:id="rId3"/>
              </a:rPr>
              <a:t>customer’s business pain </a:t>
            </a:r>
            <a:r>
              <a:rPr lang="en-US" sz="2000" dirty="0"/>
              <a:t>and how your solution can solve it. However, that doesn’t mean you just want to walk into the room and talk at them for 20 minutes. Plan insightful questions ahead of time and use them throughout your presentation to continue a dialogue. Not only does this give you the opportunity to better tailor your points to the audience in front of you, psychologically it makes your buyers feel a part of the process; as if this is a problem you are all solving together; thus increasing their buy-in to your solution. </a:t>
            </a:r>
          </a:p>
        </p:txBody>
      </p:sp>
      <p:sp>
        <p:nvSpPr>
          <p:cNvPr id="47" name="Rectangle 46">
            <a:extLst>
              <a:ext uri="{FF2B5EF4-FFF2-40B4-BE49-F238E27FC236}">
                <a16:creationId xmlns=""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Graphic 29" descr="Target Audience">
            <a:extLst>
              <a:ext uri="{FF2B5EF4-FFF2-40B4-BE49-F238E27FC236}">
                <a16:creationId xmlns="" xmlns:a16="http://schemas.microsoft.com/office/drawing/2014/main" id="{CF86461D-91D3-4721-9E1A-215C38B2561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p:blipFill>
        <p:spPr>
          <a:xfrm>
            <a:off x="9413987" y="2857501"/>
            <a:ext cx="1142998" cy="1142998"/>
          </a:xfrm>
          <a:prstGeom prst="rect">
            <a:avLst/>
          </a:prstGeom>
        </p:spPr>
      </p:pic>
      <p:sp>
        <p:nvSpPr>
          <p:cNvPr id="4" name="Slide Number Placeholder 3"/>
          <p:cNvSpPr>
            <a:spLocks noGrp="1"/>
          </p:cNvSpPr>
          <p:nvPr>
            <p:ph type="sldNum" sz="quarter" idx="12"/>
          </p:nvPr>
        </p:nvSpPr>
        <p:spPr>
          <a:xfrm>
            <a:off x="10341428" y="6356350"/>
            <a:ext cx="1012371" cy="365125"/>
          </a:xfrm>
          <a:prstGeom prst="ellipse">
            <a:avLst/>
          </a:prstGeom>
        </p:spPr>
        <p:txBody>
          <a:bodyPr>
            <a:normAutofit/>
          </a:bodyPr>
          <a:lstStyle/>
          <a:p>
            <a:pPr defTabSz="457200">
              <a:spcAft>
                <a:spcPts val="600"/>
              </a:spcAft>
            </a:pPr>
            <a:fld id="{334C5153-70F3-9C47-B2BA-087581A486FC}" type="slidenum">
              <a:rPr lang="en-US">
                <a:solidFill>
                  <a:srgbClr val="FFFFFF"/>
                </a:solidFill>
              </a:rPr>
              <a:pPr defTabSz="457200">
                <a:spcAft>
                  <a:spcPts val="600"/>
                </a:spcAft>
              </a:pPr>
              <a:t>5</a:t>
            </a:fld>
            <a:endParaRPr lang="en-US">
              <a:solidFill>
                <a:srgbClr val="FFFFFF"/>
              </a:solidFill>
            </a:endParaRPr>
          </a:p>
        </p:txBody>
      </p:sp>
      <p:sp>
        <p:nvSpPr>
          <p:cNvPr id="6" name="Content Placeholder 18">
            <a:extLst>
              <a:ext uri="{FF2B5EF4-FFF2-40B4-BE49-F238E27FC236}">
                <a16:creationId xmlns=""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1788038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 name="Freeform: Shape 53">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55FE3EED-B41D-47A2-8CDA-E4EFEE50B24E}"/>
              </a:ext>
            </a:extLst>
          </p:cNvPr>
          <p:cNvSpPr>
            <a:spLocks noGrp="1"/>
          </p:cNvSpPr>
          <p:nvPr>
            <p:ph type="title"/>
          </p:nvPr>
        </p:nvSpPr>
        <p:spPr>
          <a:xfrm>
            <a:off x="863029" y="1012004"/>
            <a:ext cx="3416158" cy="4795408"/>
          </a:xfrm>
          <a:prstGeom prst="ellipse">
            <a:avLst/>
          </a:prstGeom>
        </p:spPr>
        <p:txBody>
          <a:bodyPr>
            <a:normAutofit/>
          </a:bodyPr>
          <a:lstStyle/>
          <a:p>
            <a:pPr>
              <a:lnSpc>
                <a:spcPct val="90000"/>
              </a:lnSpc>
            </a:pPr>
            <a:r>
              <a:rPr lang="en-US" sz="2600" b="1" dirty="0" smtClean="0">
                <a:solidFill>
                  <a:srgbClr val="FFFFFF"/>
                </a:solidFill>
              </a:rPr>
              <a:t>How can I make this humorous and </a:t>
            </a:r>
            <a:r>
              <a:rPr lang="en-US" sz="2600" b="1" dirty="0" smtClean="0">
                <a:solidFill>
                  <a:srgbClr val="FFFFFF"/>
                </a:solidFill>
              </a:rPr>
              <a:t>engaging</a:t>
            </a:r>
            <a:r>
              <a:rPr lang="en-US" sz="2600" b="1" dirty="0" smtClean="0">
                <a:solidFill>
                  <a:srgbClr val="FFFFFF"/>
                </a:solidFill>
              </a:rPr>
              <a:t>?</a:t>
            </a:r>
            <a:endParaRPr lang="en-CA" sz="2600" b="1" dirty="0">
              <a:solidFill>
                <a:srgbClr val="FFFFFF"/>
              </a:solidFill>
            </a:endParaRPr>
          </a:p>
        </p:txBody>
      </p:sp>
      <p:sp>
        <p:nvSpPr>
          <p:cNvPr id="4" name="Slide Number Placeholder 3">
            <a:extLst>
              <a:ext uri="{FF2B5EF4-FFF2-40B4-BE49-F238E27FC236}">
                <a16:creationId xmlns="" xmlns:a16="http://schemas.microsoft.com/office/drawing/2014/main" id="{B1AA6FAE-CAE3-45A1-9F16-B6EF7A678F65}"/>
              </a:ext>
            </a:extLst>
          </p:cNvPr>
          <p:cNvSpPr>
            <a:spLocks noGrp="1"/>
          </p:cNvSpPr>
          <p:nvPr>
            <p:ph type="sldNum" sz="quarter" idx="12"/>
          </p:nvPr>
        </p:nvSpPr>
        <p:spPr>
          <a:xfrm>
            <a:off x="10726220" y="6356350"/>
            <a:ext cx="627580" cy="365125"/>
          </a:xfrm>
        </p:spPr>
        <p:txBody>
          <a:bodyPr>
            <a:normAutofit/>
          </a:bodyPr>
          <a:lstStyle/>
          <a:p>
            <a:pPr defTabSz="457200">
              <a:spcAft>
                <a:spcPts val="600"/>
              </a:spcAft>
            </a:pPr>
            <a:fld id="{334C5153-70F3-9C47-B2BA-087581A486FC}" type="slidenum">
              <a:rPr lang="en-US" sz="1200">
                <a:solidFill>
                  <a:prstClr val="black">
                    <a:tint val="75000"/>
                  </a:prstClr>
                </a:solidFill>
              </a:rPr>
              <a:pPr defTabSz="457200">
                <a:spcAft>
                  <a:spcPts val="600"/>
                </a:spcAft>
              </a:pPr>
              <a:t>6</a:t>
            </a:fld>
            <a:endParaRPr lang="en-US" sz="1200">
              <a:solidFill>
                <a:prstClr val="black">
                  <a:tint val="75000"/>
                </a:prstClr>
              </a:solidFill>
            </a:endParaRPr>
          </a:p>
        </p:txBody>
      </p:sp>
      <p:graphicFrame>
        <p:nvGraphicFramePr>
          <p:cNvPr id="6" name="Content Placeholder 2">
            <a:extLst>
              <a:ext uri="{FF2B5EF4-FFF2-40B4-BE49-F238E27FC236}">
                <a16:creationId xmlns="" xmlns:a16="http://schemas.microsoft.com/office/drawing/2014/main" id="{93BB45CF-239B-45C5-8A3A-784D347CAA51}"/>
              </a:ext>
            </a:extLst>
          </p:cNvPr>
          <p:cNvGraphicFramePr>
            <a:graphicFrameLocks noGrp="1"/>
          </p:cNvGraphicFramePr>
          <p:nvPr>
            <p:ph idx="1"/>
            <p:extLst>
              <p:ext uri="{D42A27DB-BD31-4B8C-83A1-F6EECF244321}">
                <p14:modId xmlns:p14="http://schemas.microsoft.com/office/powerpoint/2010/main" val="59287280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9092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FE3EED-B41D-47A2-8CDA-E4EFEE50B24E}"/>
              </a:ext>
            </a:extLst>
          </p:cNvPr>
          <p:cNvSpPr>
            <a:spLocks noGrp="1"/>
          </p:cNvSpPr>
          <p:nvPr>
            <p:ph type="title"/>
          </p:nvPr>
        </p:nvSpPr>
        <p:spPr>
          <a:xfrm>
            <a:off x="1136428" y="627564"/>
            <a:ext cx="7474172" cy="1325563"/>
          </a:xfrm>
        </p:spPr>
        <p:txBody>
          <a:bodyPr vert="horz" lIns="91440" tIns="45720" rIns="91440" bIns="45720" rtlCol="0" anchor="ctr">
            <a:normAutofit/>
          </a:bodyPr>
          <a:lstStyle/>
          <a:p>
            <a:pPr defTabSz="914400">
              <a:lnSpc>
                <a:spcPct val="90000"/>
              </a:lnSpc>
            </a:pPr>
            <a:r>
              <a:rPr lang="en-US" sz="4400" b="1" kern="1200" dirty="0" smtClean="0">
                <a:solidFill>
                  <a:schemeClr val="tx1"/>
                </a:solidFill>
                <a:latin typeface="+mj-lt"/>
                <a:ea typeface="+mj-ea"/>
                <a:cs typeface="+mj-cs"/>
              </a:rPr>
              <a:t>WHAT IS MY FOLLOW-UP PLAN?</a:t>
            </a:r>
            <a:endParaRPr lang="en-US" sz="4400" b="1" kern="1200" dirty="0">
              <a:solidFill>
                <a:schemeClr val="tx1"/>
              </a:solidFill>
              <a:latin typeface="+mj-lt"/>
              <a:ea typeface="+mj-ea"/>
              <a:cs typeface="+mj-cs"/>
            </a:endParaRPr>
          </a:p>
        </p:txBody>
      </p:sp>
      <p:sp>
        <p:nvSpPr>
          <p:cNvPr id="3" name="TextBox 2">
            <a:extLst>
              <a:ext uri="{FF2B5EF4-FFF2-40B4-BE49-F238E27FC236}">
                <a16:creationId xmlns="" xmlns:a16="http://schemas.microsoft.com/office/drawing/2014/main" id="{97C915FE-07C8-4EE2-94A2-7E8F8FFC66D8}"/>
              </a:ext>
            </a:extLst>
          </p:cNvPr>
          <p:cNvSpPr txBox="1"/>
          <p:nvPr/>
        </p:nvSpPr>
        <p:spPr>
          <a:xfrm>
            <a:off x="1104478" y="2857501"/>
            <a:ext cx="6467867" cy="3450613"/>
          </a:xfrm>
          <a:prstGeom prst="rect">
            <a:avLst/>
          </a:prstGeom>
        </p:spPr>
        <p:txBody>
          <a:bodyPr vert="horz" lIns="91440" tIns="45720" rIns="91440" bIns="45720" rtlCol="0" anchor="ctr">
            <a:normAutofit/>
          </a:bodyPr>
          <a:lstStyle/>
          <a:p>
            <a:r>
              <a:rPr lang="en-US" sz="2000" dirty="0" smtClean="0"/>
              <a:t>There </a:t>
            </a:r>
            <a:r>
              <a:rPr lang="en-US" sz="2000" dirty="0"/>
              <a:t>are many ways to </a:t>
            </a:r>
            <a:r>
              <a:rPr lang="en-US" sz="2000" b="1" dirty="0">
                <a:hlinkClick r:id="rId3"/>
              </a:rPr>
              <a:t>rescue a failing presentation</a:t>
            </a:r>
            <a:r>
              <a:rPr lang="en-US" sz="2000" dirty="0"/>
              <a:t> but if you walk away and never hear from them again, then you’ve really failed. Try and end the meeting by scheduling your next interaction. A good practice is to schedule a follow-up meeting to discuss a cost-proposal.  </a:t>
            </a:r>
          </a:p>
          <a:p>
            <a:endParaRPr lang="en-US" sz="2000" dirty="0" smtClean="0"/>
          </a:p>
          <a:p>
            <a:r>
              <a:rPr lang="en-US" sz="2000" dirty="0" smtClean="0"/>
              <a:t>Opportunities </a:t>
            </a:r>
            <a:r>
              <a:rPr lang="en-US" sz="2000" dirty="0"/>
              <a:t>and reasons for </a:t>
            </a:r>
            <a:r>
              <a:rPr lang="en-US" sz="2000" b="1" dirty="0">
                <a:hlinkClick r:id="rId4"/>
              </a:rPr>
              <a:t>follow-up</a:t>
            </a:r>
            <a:r>
              <a:rPr lang="en-US" sz="2000" dirty="0"/>
              <a:t> may arise during the presentation, but make sure you have a plan or reason for another meeting in the event that they don’t</a:t>
            </a:r>
            <a:r>
              <a:rPr lang="en-US" dirty="0"/>
              <a:t>.</a:t>
            </a:r>
          </a:p>
          <a:p>
            <a:pPr indent="-228600">
              <a:lnSpc>
                <a:spcPct val="90000"/>
              </a:lnSpc>
              <a:spcAft>
                <a:spcPts val="600"/>
              </a:spcAft>
              <a:buFont typeface="Arial" panose="020B0604020202020204" pitchFamily="34" charset="0"/>
              <a:buChar char="•"/>
            </a:pPr>
            <a:endParaRPr lang="en-US" sz="1700" dirty="0"/>
          </a:p>
          <a:p>
            <a:pPr indent="-228600">
              <a:lnSpc>
                <a:spcPct val="90000"/>
              </a:lnSpc>
              <a:spcAft>
                <a:spcPts val="600"/>
              </a:spcAft>
              <a:buFont typeface="Arial" panose="020B0604020202020204" pitchFamily="34" charset="0"/>
              <a:buChar char="•"/>
            </a:pPr>
            <a:endParaRPr lang="en-US" sz="1700" dirty="0"/>
          </a:p>
          <a:p>
            <a:pPr indent="-228600">
              <a:lnSpc>
                <a:spcPct val="90000"/>
              </a:lnSpc>
              <a:spcAft>
                <a:spcPts val="600"/>
              </a:spcAft>
              <a:buFont typeface="Arial" panose="020B0604020202020204" pitchFamily="34" charset="0"/>
              <a:buChar char="•"/>
            </a:pPr>
            <a:endParaRPr lang="en-US" sz="1700" dirty="0"/>
          </a:p>
        </p:txBody>
      </p:sp>
      <p:sp>
        <p:nvSpPr>
          <p:cNvPr id="18" name="Rectangle 17">
            <a:extLst>
              <a:ext uri="{FF2B5EF4-FFF2-40B4-BE49-F238E27FC236}">
                <a16:creationId xmlns=""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Handshake">
            <a:extLst>
              <a:ext uri="{FF2B5EF4-FFF2-40B4-BE49-F238E27FC236}">
                <a16:creationId xmlns="" xmlns:a16="http://schemas.microsoft.com/office/drawing/2014/main" id="{B0BDB302-93CD-49A8-AC34-A122E5A5E72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295792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FE3EED-B41D-47A2-8CDA-E4EFEE50B24E}"/>
              </a:ext>
            </a:extLst>
          </p:cNvPr>
          <p:cNvSpPr>
            <a:spLocks noGrp="1"/>
          </p:cNvSpPr>
          <p:nvPr>
            <p:ph type="title"/>
          </p:nvPr>
        </p:nvSpPr>
        <p:spPr>
          <a:xfrm>
            <a:off x="1136428" y="457443"/>
            <a:ext cx="7474172" cy="1325563"/>
          </a:xfrm>
        </p:spPr>
        <p:txBody>
          <a:bodyPr vert="horz" lIns="91440" tIns="45720" rIns="91440" bIns="45720" rtlCol="0" anchor="ctr">
            <a:normAutofit/>
          </a:bodyPr>
          <a:lstStyle/>
          <a:p>
            <a:pPr defTabSz="914400">
              <a:lnSpc>
                <a:spcPct val="90000"/>
              </a:lnSpc>
            </a:pPr>
            <a:r>
              <a:rPr lang="en-US" sz="4400" b="1" kern="1200">
                <a:solidFill>
                  <a:schemeClr val="tx1"/>
                </a:solidFill>
                <a:latin typeface="+mj-lt"/>
                <a:ea typeface="+mj-ea"/>
                <a:cs typeface="+mj-cs"/>
              </a:rPr>
              <a:t>Take action! </a:t>
            </a:r>
          </a:p>
        </p:txBody>
      </p:sp>
      <p:sp>
        <p:nvSpPr>
          <p:cNvPr id="3" name="TextBox 2">
            <a:extLst>
              <a:ext uri="{FF2B5EF4-FFF2-40B4-BE49-F238E27FC236}">
                <a16:creationId xmlns="" xmlns:a16="http://schemas.microsoft.com/office/drawing/2014/main" id="{97C915FE-07C8-4EE2-94A2-7E8F8FFC66D8}"/>
              </a:ext>
            </a:extLst>
          </p:cNvPr>
          <p:cNvSpPr txBox="1"/>
          <p:nvPr/>
        </p:nvSpPr>
        <p:spPr>
          <a:xfrm>
            <a:off x="1136428" y="705747"/>
            <a:ext cx="4562623" cy="5451839"/>
          </a:xfrm>
          <a:prstGeom prst="rect">
            <a:avLst/>
          </a:prstGeom>
        </p:spPr>
        <p:txBody>
          <a:bodyPr vert="horz" lIns="91440" tIns="45720" rIns="91440" bIns="45720" rtlCol="0" anchor="ctr">
            <a:normAutofit/>
          </a:bodyPr>
          <a:lstStyle/>
          <a:p>
            <a:pPr>
              <a:lnSpc>
                <a:spcPct val="90000"/>
              </a:lnSpc>
              <a:spcAft>
                <a:spcPts val="600"/>
              </a:spcAft>
            </a:pPr>
            <a:endParaRPr lang="en-US" sz="1700" dirty="0"/>
          </a:p>
          <a:p>
            <a:pPr indent="-228600">
              <a:lnSpc>
                <a:spcPct val="90000"/>
              </a:lnSpc>
              <a:spcAft>
                <a:spcPts val="600"/>
              </a:spcAft>
              <a:buFont typeface="Arial" panose="020B0604020202020204" pitchFamily="34" charset="0"/>
              <a:buChar char="•"/>
            </a:pPr>
            <a:r>
              <a:rPr lang="en-US" sz="1700" dirty="0" smtClean="0"/>
              <a:t>Use this “Presentation Checklist” from the CPSA each time you prepare for a presentation!</a:t>
            </a:r>
          </a:p>
          <a:p>
            <a:pPr indent="-228600">
              <a:lnSpc>
                <a:spcPct val="90000"/>
              </a:lnSpc>
              <a:spcAft>
                <a:spcPts val="600"/>
              </a:spcAft>
              <a:buFont typeface="Arial" panose="020B0604020202020204" pitchFamily="34" charset="0"/>
              <a:buChar char="•"/>
            </a:pPr>
            <a:endParaRPr lang="en-US" sz="1700" dirty="0"/>
          </a:p>
          <a:p>
            <a:pPr>
              <a:lnSpc>
                <a:spcPct val="90000"/>
              </a:lnSpc>
              <a:spcAft>
                <a:spcPts val="600"/>
              </a:spcAft>
            </a:pPr>
            <a:r>
              <a:rPr lang="en-US" sz="1600" dirty="0"/>
              <a:t>This “Presentations Checklist” will help you to gather information for an upcoming group presentation to one of your clients, while following the Consultative Conversation Framework.  </a:t>
            </a:r>
            <a:endParaRPr lang="en-US" sz="1600" dirty="0" smtClean="0"/>
          </a:p>
          <a:p>
            <a:pPr>
              <a:lnSpc>
                <a:spcPct val="90000"/>
              </a:lnSpc>
              <a:spcAft>
                <a:spcPts val="600"/>
              </a:spcAft>
            </a:pPr>
            <a:endParaRPr lang="en-US" sz="1600" dirty="0"/>
          </a:p>
          <a:p>
            <a:pPr>
              <a:lnSpc>
                <a:spcPct val="90000"/>
              </a:lnSpc>
              <a:spcAft>
                <a:spcPts val="600"/>
              </a:spcAft>
            </a:pPr>
            <a:r>
              <a:rPr lang="en-US" sz="1600" b="1" u="sng" dirty="0" smtClean="0">
                <a:hlinkClick r:id="rId3"/>
              </a:rPr>
              <a:t>DOWNLOAD NOW. </a:t>
            </a:r>
            <a:endParaRPr lang="en-US" sz="1700" b="1" u="sng" dirty="0"/>
          </a:p>
        </p:txBody>
      </p:sp>
      <p:pic>
        <p:nvPicPr>
          <p:cNvPr id="4" name="Picture 3"/>
          <p:cNvPicPr>
            <a:picLocks noChangeAspect="1"/>
          </p:cNvPicPr>
          <p:nvPr/>
        </p:nvPicPr>
        <p:blipFill>
          <a:blip r:embed="rId4"/>
          <a:stretch>
            <a:fillRect/>
          </a:stretch>
        </p:blipFill>
        <p:spPr>
          <a:xfrm>
            <a:off x="6710362" y="978980"/>
            <a:ext cx="3800475" cy="4905375"/>
          </a:xfrm>
          <a:prstGeom prst="rect">
            <a:avLst/>
          </a:prstGeom>
        </p:spPr>
      </p:pic>
    </p:spTree>
    <p:extLst>
      <p:ext uri="{BB962C8B-B14F-4D97-AF65-F5344CB8AC3E}">
        <p14:creationId xmlns:p14="http://schemas.microsoft.com/office/powerpoint/2010/main" val="4219221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6001" y="885821"/>
            <a:ext cx="10363200" cy="783667"/>
          </a:xfrm>
        </p:spPr>
        <p:txBody>
          <a:bodyPr/>
          <a:lstStyle/>
          <a:p>
            <a:r>
              <a:rPr lang="en-US" b="1" dirty="0"/>
              <a:t>ADDITIONAL RESOURCES FROM CPSA</a:t>
            </a:r>
          </a:p>
        </p:txBody>
      </p:sp>
      <p:sp>
        <p:nvSpPr>
          <p:cNvPr id="5" name="Text Placeholder 2">
            <a:extLst>
              <a:ext uri="{FF2B5EF4-FFF2-40B4-BE49-F238E27FC236}">
                <a16:creationId xmlns="" xmlns:a16="http://schemas.microsoft.com/office/drawing/2014/main" id="{82E9545E-F244-4E2D-BF75-A3978A4775ED}"/>
              </a:ext>
            </a:extLst>
          </p:cNvPr>
          <p:cNvSpPr txBox="1">
            <a:spLocks/>
          </p:cNvSpPr>
          <p:nvPr/>
        </p:nvSpPr>
        <p:spPr>
          <a:xfrm>
            <a:off x="796001" y="2500310"/>
            <a:ext cx="10363200" cy="3098793"/>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1800" b="1" i="1" cap="none" dirty="0">
                <a:hlinkClick r:id="rId3">
                  <a:extLst>
                    <a:ext uri="{A12FA001-AC4F-418D-AE19-62706E023703}">
                      <ahyp:hlinkClr xmlns="" xmlns:ahyp="http://schemas.microsoft.com/office/drawing/2018/hyperlinkcolor" val="tx"/>
                    </a:ext>
                  </a:extLst>
                </a:hlinkClick>
              </a:rPr>
              <a:t>TEMPLATES</a:t>
            </a:r>
            <a:r>
              <a:rPr lang="en-US" sz="1800" i="1" cap="none" dirty="0"/>
              <a:t> – CPSA is constantly building and upgrading our catalog of templates to make your job easier!</a:t>
            </a:r>
          </a:p>
          <a:p>
            <a:pPr marL="342900" indent="-342900" algn="l">
              <a:buFont typeface="Arial" panose="020B0604020202020204" pitchFamily="34" charset="0"/>
              <a:buChar char="•"/>
            </a:pPr>
            <a:r>
              <a:rPr lang="en-US" sz="1800" b="1" i="1" cap="none" dirty="0">
                <a:hlinkClick r:id="rId4">
                  <a:extLst>
                    <a:ext uri="{A12FA001-AC4F-418D-AE19-62706E023703}">
                      <ahyp:hlinkClr xmlns="" xmlns:ahyp="http://schemas.microsoft.com/office/drawing/2018/hyperlinkcolor" val="tx"/>
                    </a:ext>
                  </a:extLst>
                </a:hlinkClick>
              </a:rPr>
              <a:t>WEBINARS</a:t>
            </a:r>
            <a:r>
              <a:rPr lang="en-US" sz="1800" b="1" i="1" cap="none" dirty="0"/>
              <a:t> </a:t>
            </a:r>
            <a:r>
              <a:rPr lang="en-US" sz="1800" i="1" cap="none" dirty="0"/>
              <a:t>- Our “virtual” training sessions led by industry experts, at your convenience.</a:t>
            </a:r>
          </a:p>
          <a:p>
            <a:pPr marL="342900" indent="-342900" algn="l">
              <a:buFont typeface="Arial" panose="020B0604020202020204" pitchFamily="34" charset="0"/>
              <a:buChar char="•"/>
            </a:pPr>
            <a:r>
              <a:rPr lang="en-US" sz="1800" b="1" i="1" cap="none" dirty="0">
                <a:hlinkClick r:id="rId5">
                  <a:extLst>
                    <a:ext uri="{A12FA001-AC4F-418D-AE19-62706E023703}">
                      <ahyp:hlinkClr xmlns="" xmlns:ahyp="http://schemas.microsoft.com/office/drawing/2018/hyperlinkcolor" val="tx"/>
                    </a:ext>
                  </a:extLst>
                </a:hlinkClick>
              </a:rPr>
              <a:t>PODCASTS</a:t>
            </a:r>
            <a:r>
              <a:rPr lang="en-US" sz="1800" b="1" i="1" cap="none" dirty="0"/>
              <a:t> </a:t>
            </a:r>
            <a:r>
              <a:rPr lang="en-US" sz="1800" i="1" cap="none" dirty="0"/>
              <a:t>- Take the sales experts wherever you go!</a:t>
            </a:r>
          </a:p>
          <a:p>
            <a:pPr marL="342900" indent="-342900" algn="l">
              <a:buFont typeface="Arial" panose="020B0604020202020204" pitchFamily="34" charset="0"/>
              <a:buChar char="•"/>
            </a:pPr>
            <a:r>
              <a:rPr lang="en-US" sz="1800" b="1" i="1" cap="none" dirty="0">
                <a:hlinkClick r:id="rId6">
                  <a:extLst>
                    <a:ext uri="{A12FA001-AC4F-418D-AE19-62706E023703}">
                      <ahyp:hlinkClr xmlns="" xmlns:ahyp="http://schemas.microsoft.com/office/drawing/2018/hyperlinkcolor" val="tx"/>
                    </a:ext>
                  </a:extLst>
                </a:hlinkClick>
              </a:rPr>
              <a:t>LEARNING HUB </a:t>
            </a:r>
            <a:r>
              <a:rPr lang="en-US" sz="1800" i="1" cap="none" dirty="0"/>
              <a:t>- Check out the latest sales articles, white papers, and </a:t>
            </a:r>
            <a:r>
              <a:rPr lang="en-US" sz="1800" i="1" cap="none" dirty="0" err="1"/>
              <a:t>ebooks</a:t>
            </a:r>
            <a:endParaRPr lang="en-US" sz="1800" dirty="0"/>
          </a:p>
        </p:txBody>
      </p:sp>
      <p:sp>
        <p:nvSpPr>
          <p:cNvPr id="6" name="Slide Number Placeholder 3">
            <a:extLst>
              <a:ext uri="{FF2B5EF4-FFF2-40B4-BE49-F238E27FC236}">
                <a16:creationId xmlns="" xmlns:a16="http://schemas.microsoft.com/office/drawing/2014/main" id="{3143199F-5699-43D2-9D47-E8F5C1795FC9}"/>
              </a:ext>
            </a:extLst>
          </p:cNvPr>
          <p:cNvSpPr>
            <a:spLocks noGrp="1"/>
          </p:cNvSpPr>
          <p:nvPr>
            <p:ph type="sldNum" sz="quarter" idx="12"/>
          </p:nvPr>
        </p:nvSpPr>
        <p:spPr>
          <a:xfrm>
            <a:off x="327428" y="6356352"/>
            <a:ext cx="609600" cy="365125"/>
          </a:xfrm>
        </p:spPr>
        <p:txBody>
          <a:bodyPr/>
          <a:lstStyle/>
          <a:p>
            <a:pPr defTabSz="457200"/>
            <a:fld id="{334C5153-70F3-9C47-B2BA-087581A486FC}" type="slidenum">
              <a:rPr lang="en-US">
                <a:solidFill>
                  <a:prstClr val="white"/>
                </a:solidFill>
              </a:rPr>
              <a:pPr defTabSz="457200"/>
              <a:t>9</a:t>
            </a:fld>
            <a:endParaRPr lang="en-US">
              <a:solidFill>
                <a:prstClr val="white"/>
              </a:solidFill>
            </a:endParaRPr>
          </a:p>
        </p:txBody>
      </p:sp>
    </p:spTree>
    <p:extLst>
      <p:ext uri="{BB962C8B-B14F-4D97-AF65-F5344CB8AC3E}">
        <p14:creationId xmlns:p14="http://schemas.microsoft.com/office/powerpoint/2010/main" val="1930096216"/>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96D2"/>
      </a:dk2>
      <a:lt2>
        <a:srgbClr val="EAEAEA"/>
      </a:lt2>
      <a:accent1>
        <a:srgbClr val="0096D2"/>
      </a:accent1>
      <a:accent2>
        <a:srgbClr val="797C7F"/>
      </a:accent2>
      <a:accent3>
        <a:srgbClr val="0096D2"/>
      </a:accent3>
      <a:accent4>
        <a:srgbClr val="797C7F"/>
      </a:accent4>
      <a:accent5>
        <a:srgbClr val="0096D2"/>
      </a:accent5>
      <a:accent6>
        <a:srgbClr val="797C7F"/>
      </a:accent6>
      <a:hlink>
        <a:srgbClr val="797C7F"/>
      </a:hlink>
      <a:folHlink>
        <a:srgbClr val="797C7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1271</TotalTime>
  <Words>559</Words>
  <Application>Microsoft Office PowerPoint</Application>
  <PresentationFormat>Widescreen</PresentationFormat>
  <Paragraphs>58</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Corbel</vt:lpstr>
      <vt:lpstr>Franklin Gothic Book</vt:lpstr>
      <vt:lpstr>1_Office Theme</vt:lpstr>
      <vt:lpstr>Developing client-focused solutions presentation skills – week 1  preparing for YOUR STRONGEST PRESENTATION </vt:lpstr>
      <vt:lpstr>PowerPoint Presentation</vt:lpstr>
      <vt:lpstr>PowerPoint Presentation</vt:lpstr>
      <vt:lpstr>Who am I presenting to?</vt:lpstr>
      <vt:lpstr>WHAT QUESTIONS CAN I ASK TO START A DIALOGUE?</vt:lpstr>
      <vt:lpstr>How can I make this humorous and engaging?</vt:lpstr>
      <vt:lpstr>WHAT IS MY FOLLOW-UP PLAN?</vt:lpstr>
      <vt:lpstr>Take action!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SALES CONDUCT HANDBOOK – WEEK 3 A 3-WEEK strategy GUIDE</dc:title>
  <dc:creator>Rupelyn Osorio</dc:creator>
  <cp:lastModifiedBy>Rupelyn Osorio</cp:lastModifiedBy>
  <cp:revision>13</cp:revision>
  <dcterms:created xsi:type="dcterms:W3CDTF">2019-06-12T19:20:53Z</dcterms:created>
  <dcterms:modified xsi:type="dcterms:W3CDTF">2019-09-04T17:27:34Z</dcterms:modified>
</cp:coreProperties>
</file>