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406" r:id="rId2"/>
    <p:sldId id="428" r:id="rId3"/>
    <p:sldId id="296" r:id="rId4"/>
    <p:sldId id="432" r:id="rId5"/>
    <p:sldId id="434" r:id="rId6"/>
    <p:sldId id="419" r:id="rId7"/>
    <p:sldId id="433" r:id="rId8"/>
    <p:sldId id="423" r:id="rId9"/>
    <p:sldId id="431" r:id="rId10"/>
    <p:sldId id="430"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holas Crowe" initials="NC" lastIdx="5" clrIdx="0">
    <p:extLst>
      <p:ext uri="{19B8F6BF-5375-455C-9EA6-DF929625EA0E}">
        <p15:presenceInfo xmlns:p15="http://schemas.microsoft.com/office/powerpoint/2012/main" userId="S-1-5-21-2056276045-1667452615-1629300891-7413" providerId="AD"/>
      </p:ext>
    </p:extLst>
  </p:cmAuthor>
  <p:cmAuthor id="2" name="Rupelyn Osorio" initials="RO" lastIdx="1" clrIdx="1">
    <p:extLst>
      <p:ext uri="{19B8F6BF-5375-455C-9EA6-DF929625EA0E}">
        <p15:presenceInfo xmlns:p15="http://schemas.microsoft.com/office/powerpoint/2012/main" userId="S-1-5-21-2056276045-1667452615-1629300891-6572" providerId="AD"/>
      </p:ext>
    </p:extLst>
  </p:cmAuthor>
  <p:cmAuthor id="3" name="Nicholas Crowe" initials="NC [2]" lastIdx="3" clrIdx="2">
    <p:extLst>
      <p:ext uri="{19B8F6BF-5375-455C-9EA6-DF929625EA0E}">
        <p15:presenceInfo xmlns:p15="http://schemas.microsoft.com/office/powerpoint/2012/main" userId="S::NCrowe@cpsa.com::26185f7e-6d36-4886-9dd0-7b5568a3c1a7" providerId="AD"/>
      </p:ext>
    </p:extLst>
  </p:cmAuthor>
  <p:cmAuthor id="4" name="Rupelyn Osorio" initials="RO [2]" lastIdx="3" clrIdx="3">
    <p:extLst>
      <p:ext uri="{19B8F6BF-5375-455C-9EA6-DF929625EA0E}">
        <p15:presenceInfo xmlns:p15="http://schemas.microsoft.com/office/powerpoint/2012/main" userId="S::rosorio@cpsa.com::a62991b4-f815-4bd5-95a4-edc2ff4eed7e" providerId="AD"/>
      </p:ext>
    </p:extLst>
  </p:cmAuthor>
  <p:cmAuthor id="5" name="Bill Banham" initials="BB" lastIdx="2" clrIdx="4">
    <p:extLst>
      <p:ext uri="{19B8F6BF-5375-455C-9EA6-DF929625EA0E}">
        <p15:presenceInfo xmlns:p15="http://schemas.microsoft.com/office/powerpoint/2012/main" userId="Bill Banh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79" autoAdjust="0"/>
    <p:restoredTop sz="63714" autoAdjust="0"/>
  </p:normalViewPr>
  <p:slideViewPr>
    <p:cSldViewPr snapToGrid="0">
      <p:cViewPr varScale="1">
        <p:scale>
          <a:sx n="54" d="100"/>
          <a:sy n="54" d="100"/>
        </p:scale>
        <p:origin x="163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CDD25D70-8A47-485C-AEA1-8154D3783684}" type="datetimeFigureOut">
              <a:rPr lang="en-CA" smtClean="0"/>
              <a:t>2019-01-15</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223CA780-DC22-44F4-9884-D768F9E371FA}" type="slidenum">
              <a:rPr lang="en-CA" smtClean="0"/>
              <a:t>‹#›</a:t>
            </a:fld>
            <a:endParaRPr lang="en-CA"/>
          </a:p>
        </p:txBody>
      </p:sp>
    </p:spTree>
    <p:extLst>
      <p:ext uri="{BB962C8B-B14F-4D97-AF65-F5344CB8AC3E}">
        <p14:creationId xmlns:p14="http://schemas.microsoft.com/office/powerpoint/2010/main" val="401563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ielsen.com/content/dam/corporate/us/en/newswire/uploads/2009/07/pr_global-study_07709.pdf"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cpsa.com/learning-development/sales-training" TargetMode="External"/><Relationship Id="rId4" Type="http://schemas.openxmlformats.org/officeDocument/2006/relationships/hyperlink" Target="https://www.cpsa.com/learning-development/sales-training/strategic-account-managemen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Hitting your sales quota each quarter is no mean feat. It takes a lot of hard work and talent. But if you’re working flat out and yet consistently finding it hard to make quota, it’s natural to find yourself thinking: what more can I do? Well, the answer most likely is: a lot.</a:t>
            </a:r>
          </a:p>
          <a:p>
            <a:endParaRPr lang="en-CA" dirty="0"/>
          </a:p>
          <a:p>
            <a:r>
              <a:rPr lang="en-CA" dirty="0"/>
              <a:t>The truth is, ensuring you hit your sales quota is not as simple as having a great work ethic and attitude. It takes discipline, organisation and strategy.</a:t>
            </a:r>
          </a:p>
          <a:p>
            <a:r>
              <a:rPr lang="en-CA" dirty="0"/>
              <a:t>Use these tips to help ensure you hit your sales quota.</a:t>
            </a: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0141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064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4028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weeks 1-3 we considered what you need to get you to the level you deserve to be at – growing through training and support, enjoying your job and hitting targets.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more activity or greater success rate, the greater the sales volume. With your new found success, comes it’s own challenges and recalibrations.. But also extra rewards!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3931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According to </a:t>
            </a:r>
            <a:r>
              <a:rPr lang="en-US" sz="1200" b="0" i="0" u="sng" strike="noStrike" kern="1200" dirty="0">
                <a:solidFill>
                  <a:schemeClr val="tx1"/>
                </a:solidFill>
                <a:effectLst/>
                <a:latin typeface="+mn-lt"/>
                <a:ea typeface="+mn-ea"/>
                <a:cs typeface="+mn-cs"/>
                <a:hlinkClick r:id="rId3"/>
              </a:rPr>
              <a:t>Nielsen</a:t>
            </a:r>
            <a:r>
              <a:rPr lang="en-US" sz="1200" b="0" i="0" u="none" strike="noStrike" kern="1200" dirty="0">
                <a:solidFill>
                  <a:schemeClr val="tx1"/>
                </a:solidFill>
                <a:effectLst/>
                <a:latin typeface="+mn-lt"/>
                <a:ea typeface="+mn-ea"/>
                <a:cs typeface="+mn-cs"/>
              </a:rPr>
              <a:t>, people are four times more likely to buy when referred by a </a:t>
            </a:r>
            <a:r>
              <a:rPr lang="en-US" sz="1200" b="0" i="0" u="none" strike="noStrike" kern="1200" dirty="0" err="1">
                <a:solidFill>
                  <a:schemeClr val="tx1"/>
                </a:solidFill>
                <a:effectLst/>
                <a:latin typeface="+mn-lt"/>
                <a:ea typeface="+mn-ea"/>
                <a:cs typeface="+mn-cs"/>
              </a:rPr>
              <a:t>collegue</a:t>
            </a:r>
            <a:r>
              <a:rPr lang="en-US" sz="1200" b="0" i="0" u="none" strike="noStrike" kern="1200" dirty="0">
                <a:solidFill>
                  <a:schemeClr val="tx1"/>
                </a:solidFill>
                <a:effectLst/>
                <a:latin typeface="+mn-lt"/>
                <a:ea typeface="+mn-ea"/>
                <a:cs typeface="+mn-cs"/>
              </a:rPr>
              <a:t> or friend. If you nurture good relationships with your clients, they’ll help you discover new leads and new business opportunities. And while sometimes you may have to ask for a referral, if you’ve truly built a great relationship with your client, they’ll become a brand ambassador without prompting.</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Referrals close at a higher rate and with a shorter sales cycle than any other type of lead. The reason is fairly obvious: a referral lends a degree of credibility and trust to the sales rep.</a:t>
            </a:r>
          </a:p>
          <a:p>
            <a:pPr rtl="0"/>
            <a:endParaRPr lang="en-US" b="0" dirty="0">
              <a:effectLst/>
            </a:endParaRPr>
          </a:p>
          <a:p>
            <a:pPr rtl="0"/>
            <a:r>
              <a:rPr lang="en-US" sz="1200" b="0" i="0" u="none" strike="noStrike" kern="1200" dirty="0">
                <a:solidFill>
                  <a:schemeClr val="tx1"/>
                </a:solidFill>
                <a:effectLst/>
                <a:latin typeface="+mn-lt"/>
                <a:ea typeface="+mn-ea"/>
                <a:cs typeface="+mn-cs"/>
              </a:rPr>
              <a:t>So why is it that so few sales professionals ask for a referral? Apart from feeling too 'pushy' and aggressive, many sales reps report that their success rate is low and the rejection rate (i.e., those who don't give a referral) is high.</a:t>
            </a:r>
          </a:p>
          <a:p>
            <a:pPr rtl="0"/>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latin typeface="+mn-lt"/>
                <a:ea typeface="+mn-ea"/>
                <a:cs typeface="+mn-cs"/>
              </a:rPr>
              <a:t>Learn more about relationship building in CPSA’s </a:t>
            </a:r>
            <a:r>
              <a:rPr lang="en-US" sz="1200" u="sng" kern="1200" dirty="0">
                <a:solidFill>
                  <a:srgbClr val="0070C0"/>
                </a:solidFill>
                <a:latin typeface="+mn-lt"/>
                <a:ea typeface="+mn-ea"/>
                <a:cs typeface="+mn-cs"/>
                <a:hlinkClick r:id="rId4"/>
              </a:rPr>
              <a:t>Strategic Account Management </a:t>
            </a:r>
            <a:r>
              <a:rPr lang="en-US" sz="1200" kern="1200" dirty="0">
                <a:solidFill>
                  <a:srgbClr val="000000"/>
                </a:solidFill>
                <a:latin typeface="+mn-lt"/>
                <a:ea typeface="+mn-ea"/>
                <a:cs typeface="+mn-cs"/>
              </a:rPr>
              <a:t>and other </a:t>
            </a:r>
            <a:r>
              <a:rPr lang="en-US" sz="1200" u="sng" kern="1200" dirty="0">
                <a:solidFill>
                  <a:srgbClr val="0070C0"/>
                </a:solidFill>
                <a:latin typeface="+mn-lt"/>
                <a:ea typeface="+mn-ea"/>
                <a:cs typeface="+mn-cs"/>
                <a:hlinkClick r:id="rId5"/>
              </a:rPr>
              <a:t>training programs</a:t>
            </a:r>
            <a:r>
              <a:rPr lang="en-US" sz="1200" kern="1200" dirty="0">
                <a:solidFill>
                  <a:srgbClr val="000000"/>
                </a:solidFill>
                <a:latin typeface="+mn-lt"/>
                <a:ea typeface="+mn-ea"/>
                <a:cs typeface="+mn-cs"/>
              </a:rPr>
              <a:t>.</a:t>
            </a:r>
          </a:p>
          <a:p>
            <a:pPr rtl="0"/>
            <a:endParaRPr lang="en-US" b="0" dirty="0">
              <a:effectLst/>
            </a:endParaRPr>
          </a:p>
          <a:p>
            <a:br>
              <a:rPr lang="en-US" dirty="0"/>
            </a:br>
            <a:endParaRPr lang="en-US" b="0" dirty="0">
              <a:effectLst/>
            </a:endParaRPr>
          </a:p>
          <a:p>
            <a:br>
              <a:rPr lang="en-US" dirty="0"/>
            </a:br>
            <a:endParaRPr lang="en-US" sz="1200" b="0" kern="1200" dirty="0">
              <a:solidFill>
                <a:schemeClr val="lt1"/>
              </a:solidFill>
              <a:effectLst/>
              <a:latin typeface="+mn-lt"/>
              <a:ea typeface="+mn-ea"/>
              <a:cs typeface="+mn-cs"/>
            </a:endParaRPr>
          </a:p>
          <a:p>
            <a:pPr marL="0" indent="0">
              <a:buFontTx/>
              <a:buNone/>
            </a:pPr>
            <a:endParaRPr lang="en-US" sz="1200" b="0" kern="1200" dirty="0">
              <a:solidFill>
                <a:schemeClr val="lt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792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Perhaps the problem is not asking for a referral but rather how you ask for it. In fact, there is a "right" way to ask for a referral and there is a 'not so right' way. </a:t>
            </a:r>
            <a:endParaRPr lang="en-US" b="0" dirty="0">
              <a:effectLst/>
            </a:endParaRPr>
          </a:p>
          <a:p>
            <a:br>
              <a:rPr lang="en-US" dirty="0"/>
            </a:br>
            <a:endParaRPr lang="en-US" sz="1200" b="0" kern="1200" dirty="0">
              <a:solidFill>
                <a:schemeClr val="lt1"/>
              </a:solidFill>
              <a:effectLst/>
              <a:latin typeface="+mn-lt"/>
              <a:ea typeface="+mn-ea"/>
              <a:cs typeface="+mn-cs"/>
            </a:endParaRPr>
          </a:p>
          <a:p>
            <a:pPr marL="0" indent="0">
              <a:buFontTx/>
              <a:buNone/>
            </a:pPr>
            <a:endParaRPr lang="en-US" sz="1200" b="0" kern="1200" dirty="0">
              <a:solidFill>
                <a:schemeClr val="lt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722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way you direct a person's thought pattern to a specific person is to re-structure the question. </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Here's what you say:</a:t>
            </a:r>
            <a:endParaRPr lang="en-US" b="0" dirty="0">
              <a:effectLst/>
            </a:endParaRPr>
          </a:p>
          <a:p>
            <a:pPr rtl="0"/>
            <a:endParaRPr lang="en-US" sz="1200" b="0" i="1" u="none" strike="noStrike" kern="1200" dirty="0">
              <a:solidFill>
                <a:schemeClr val="tx1"/>
              </a:solidFill>
              <a:effectLst/>
              <a:latin typeface="+mn-lt"/>
              <a:ea typeface="+mn-ea"/>
              <a:cs typeface="+mn-cs"/>
            </a:endParaRPr>
          </a:p>
          <a:p>
            <a:pPr rtl="0"/>
            <a:r>
              <a:rPr lang="en-US" sz="1200" b="0" i="1" u="none" strike="noStrike" kern="1200" dirty="0">
                <a:solidFill>
                  <a:schemeClr val="tx1"/>
                </a:solidFill>
                <a:effectLst/>
                <a:latin typeface="+mn-lt"/>
                <a:ea typeface="+mn-ea"/>
                <a:cs typeface="+mn-cs"/>
              </a:rPr>
              <a:t>"Hey Bob, can you give me the name of someone who could benefit from my product/service?"</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The operative word is "name." By asking for a name, the person automatically begins scanning his brain for specific names and people. When your client thinks of a "name" he is forced to think of a people he knows.</a:t>
            </a:r>
            <a:endParaRPr lang="en-US" b="0" dirty="0">
              <a:effectLst/>
            </a:endParaRP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This is kind of like the old trick when someone says, "Don't think of a pink elephant." Automatically, everyone does because the question has led to the image. Thought not exactly the same, asking for a name tends to produce the same effect.</a:t>
            </a:r>
            <a:endParaRPr lang="en-US" b="0" dirty="0">
              <a:effectLst/>
            </a:endParaRPr>
          </a:p>
          <a:p>
            <a:br>
              <a:rPr lang="en-US" dirty="0"/>
            </a:br>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349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right way includes use of directed questioning and directing the person's "thinking patterns." Rich in psychology, this technique will get you more referrals almost instantly.</a:t>
            </a:r>
            <a:endParaRPr lang="en-US" b="0" dirty="0">
              <a:effectLst/>
            </a:endParaRPr>
          </a:p>
          <a:p>
            <a:br>
              <a:rPr lang="en-US" dirty="0"/>
            </a:br>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75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3CA780-DC22-44F4-9884-D768F9E371FA}" type="slidenum">
              <a:rPr lang="en-CA" smtClean="0"/>
              <a:t>8</a:t>
            </a:fld>
            <a:endParaRPr lang="en-CA"/>
          </a:p>
        </p:txBody>
      </p:sp>
    </p:spTree>
    <p:extLst>
      <p:ext uri="{BB962C8B-B14F-4D97-AF65-F5344CB8AC3E}">
        <p14:creationId xmlns:p14="http://schemas.microsoft.com/office/powerpoint/2010/main" val="3414142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goals can be challenging because of all the things that can be done wrong, but in the end they help make work life so much better. Proper goals let everyone know what they need to be doing and where they need to be. Be SMART about goal setting. Make them Specific, Measurable, Attainable, Realistic and Timely. If you do, everyone will win. </a:t>
            </a:r>
          </a:p>
          <a:p>
            <a:endParaRPr lang="en-US" dirty="0"/>
          </a:p>
          <a:p>
            <a:r>
              <a:rPr lang="en-US" dirty="0"/>
              <a:t>It is important that you align with S.M.A.R.T criteria so that you and your sales manager can map out your long term and short term goals, within a strategy which will help you to achieve your ultimate sales goals.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critical element of goal setting is thinking about the physical and mental feeling you will get when you: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Achieve that goal or</a:t>
            </a:r>
          </a:p>
          <a:p>
            <a:r>
              <a:rPr lang="en-US" sz="1200" kern="1200" dirty="0">
                <a:solidFill>
                  <a:schemeClr val="tx1"/>
                </a:solidFill>
                <a:effectLst/>
                <a:latin typeface="+mn-lt"/>
                <a:ea typeface="+mn-ea"/>
                <a:cs typeface="+mn-cs"/>
              </a:rPr>
              <a:t>b) Fail to achieve that goal</a:t>
            </a:r>
          </a:p>
          <a:p>
            <a:endParaRPr lang="en-US" dirty="0"/>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546D71E-6068-1A49-AD2D-E238900E9B9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996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2" name="Picture 21" descr="cpsa_logo_en_rgb_lr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488" y="1887411"/>
            <a:ext cx="2296160" cy="1161288"/>
          </a:xfrm>
          <a:prstGeom prst="rect">
            <a:avLst/>
          </a:prstGeom>
        </p:spPr>
      </p:pic>
      <p:sp>
        <p:nvSpPr>
          <p:cNvPr id="23" name="Right Triangle 22"/>
          <p:cNvSpPr/>
          <p:nvPr userDrawn="1"/>
        </p:nvSpPr>
        <p:spPr>
          <a:xfrm flipH="1">
            <a:off x="8126224" y="0"/>
            <a:ext cx="4065773" cy="6858000"/>
          </a:xfrm>
          <a:prstGeom prst="rtTriangle">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1" y="0"/>
            <a:ext cx="60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a:xfrm>
            <a:off x="609601" y="6356352"/>
            <a:ext cx="2844800" cy="365125"/>
          </a:xfrm>
        </p:spPr>
        <p:txBody>
          <a:bodyPr/>
          <a:lstStyle/>
          <a:p>
            <a:fld id="{F6851338-1F02-8744-B6DD-5096122F06B9}" type="datetime1">
              <a:rPr lang="en-CA" smtClean="0"/>
              <a:t>2019-01-15</a:t>
            </a:fld>
            <a:endParaRPr lang="en-US"/>
          </a:p>
        </p:txBody>
      </p:sp>
      <p:sp>
        <p:nvSpPr>
          <p:cNvPr id="5" name="Footer Placeholder 4"/>
          <p:cNvSpPr>
            <a:spLocks noGrp="1"/>
          </p:cNvSpPr>
          <p:nvPr>
            <p:ph type="ftr" sz="quarter" idx="11"/>
          </p:nvPr>
        </p:nvSpPr>
        <p:spPr>
          <a:xfrm>
            <a:off x="4165601" y="6356352"/>
            <a:ext cx="3860800" cy="365125"/>
          </a:xfrm>
        </p:spPr>
        <p:txBody>
          <a:bodyPr/>
          <a:lstStyle/>
          <a:p>
            <a:endParaRPr lang="en-US"/>
          </a:p>
        </p:txBody>
      </p:sp>
      <p:sp>
        <p:nvSpPr>
          <p:cNvPr id="2" name="Title 1"/>
          <p:cNvSpPr>
            <a:spLocks noGrp="1"/>
          </p:cNvSpPr>
          <p:nvPr>
            <p:ph type="ctrTitle"/>
          </p:nvPr>
        </p:nvSpPr>
        <p:spPr>
          <a:xfrm>
            <a:off x="609601" y="3887334"/>
            <a:ext cx="8421904" cy="1470025"/>
          </a:xfrm>
        </p:spPr>
        <p:txBody>
          <a:bodyPr anchor="b" anchorCtr="0"/>
          <a:lstStyle>
            <a:lvl1pPr algn="l">
              <a:lnSpc>
                <a:spcPts val="3400"/>
              </a:lnSpc>
              <a:defRPr sz="2600" spc="100">
                <a:solidFill>
                  <a:srgbClr val="0096D2"/>
                </a:solidFill>
              </a:defRPr>
            </a:lvl1pPr>
          </a:lstStyle>
          <a:p>
            <a:r>
              <a:rPr lang="en-US" dirty="0"/>
              <a:t>Click to edit Master title style</a:t>
            </a:r>
          </a:p>
        </p:txBody>
      </p:sp>
      <p:sp>
        <p:nvSpPr>
          <p:cNvPr id="3" name="Subtitle 2"/>
          <p:cNvSpPr>
            <a:spLocks noGrp="1"/>
          </p:cNvSpPr>
          <p:nvPr>
            <p:ph type="subTitle" idx="1"/>
          </p:nvPr>
        </p:nvSpPr>
        <p:spPr>
          <a:xfrm>
            <a:off x="609603" y="5369628"/>
            <a:ext cx="7836133" cy="986725"/>
          </a:xfrm>
        </p:spPr>
        <p:txBody>
          <a:bodyPr/>
          <a:lstStyle>
            <a:lvl1pPr marL="0" indent="0" algn="l">
              <a:lnSpc>
                <a:spcPts val="2600"/>
              </a:lnSpc>
              <a:buNone/>
              <a:defRPr sz="1800" spc="100">
                <a:solidFill>
                  <a:srgbClr val="797C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1" y="6356352"/>
            <a:ext cx="609600" cy="365125"/>
          </a:xfrm>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234475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F2B5792-86B5-3343-9CB3-92DB46DDE082}" type="datetime1">
              <a:rPr lang="en-CA" smtClean="0"/>
              <a:t>2019-01-15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163105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2732"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313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E407A-F63F-CD4D-BCA6-CF09C7D5ECC4}" type="datetime1">
              <a:rPr lang="en-CA" smtClean="0"/>
              <a:t>2019-01-15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156891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4298258-A4BF-5942-A6CF-A7BB0752FFCA}" type="datetime1">
              <a:rPr lang="en-CA" smtClean="0"/>
              <a:t>2019-01-15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22787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118534" y="0"/>
            <a:ext cx="1055561"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18533" y="0"/>
            <a:ext cx="12310533" cy="6831884"/>
          </a:xfrm>
          <a:prstGeom prst="rect">
            <a:avLst/>
          </a:prstGeom>
          <a:solidFill>
            <a:srgbClr val="0096D2">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Isosceles Triangle 8"/>
          <p:cNvSpPr/>
          <p:nvPr userDrawn="1"/>
        </p:nvSpPr>
        <p:spPr>
          <a:xfrm>
            <a:off x="-3222439" y="0"/>
            <a:ext cx="18518344" cy="6946900"/>
          </a:xfrm>
          <a:prstGeom prst="triangle">
            <a:avLst/>
          </a:prstGeom>
          <a:solidFill>
            <a:srgbClr val="0096D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963084" y="3512837"/>
            <a:ext cx="10363200" cy="1362075"/>
          </a:xfrm>
        </p:spPr>
        <p:txBody>
          <a:bodyPr anchor="t"/>
          <a:lstStyle>
            <a:lvl1pPr algn="ctr">
              <a:lnSpc>
                <a:spcPts val="3200"/>
              </a:lnSpc>
              <a:defRPr sz="2400" b="0" i="0"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012649"/>
            <a:ext cx="10363200" cy="1500187"/>
          </a:xfrm>
        </p:spPr>
        <p:txBody>
          <a:bodyPr anchor="b"/>
          <a:lstStyle>
            <a:lvl1pPr marL="0" indent="0" algn="ctr">
              <a:lnSpc>
                <a:spcPts val="4000"/>
              </a:lnSpc>
              <a:spcBef>
                <a:spcPts val="0"/>
              </a:spcBef>
              <a:buNone/>
              <a:defRPr sz="3400" b="0" i="0" cap="all" spc="1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77144380-D3E7-A041-8717-0746A0487F32}" type="datetime1">
              <a:rPr lang="en-CA" smtClean="0"/>
              <a:t>2019-01-15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34C5153-70F3-9C47-B2BA-087581A486FC}" type="slidenum">
              <a:rPr lang="en-US" smtClean="0"/>
              <a:pPr/>
              <a:t>‹#›</a:t>
            </a:fld>
            <a:endParaRPr lang="en-US"/>
          </a:p>
        </p:txBody>
      </p:sp>
    </p:spTree>
    <p:extLst>
      <p:ext uri="{BB962C8B-B14F-4D97-AF65-F5344CB8AC3E}">
        <p14:creationId xmlns:p14="http://schemas.microsoft.com/office/powerpoint/2010/main" val="11964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3132" y="1600202"/>
            <a:ext cx="5384800" cy="4525963"/>
          </a:xfrm>
        </p:spPr>
        <p:txBody>
          <a:bodyPr/>
          <a:lstStyle>
            <a:lvl1pPr>
              <a:defRPr sz="21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71132" y="1600202"/>
            <a:ext cx="5384800" cy="4525963"/>
          </a:xfrm>
        </p:spPr>
        <p:txBody>
          <a:bodyPr/>
          <a:lstStyle>
            <a:lvl1pPr>
              <a:defRPr sz="21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94362D3-C43A-BD45-8FAF-67BBDBDE16BA}" type="datetime1">
              <a:rPr lang="en-CA" smtClean="0"/>
              <a:t>2019-01-15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168747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83132" y="1535114"/>
            <a:ext cx="5386917" cy="639763"/>
          </a:xfrm>
        </p:spPr>
        <p:txBody>
          <a:bodyPr anchor="b"/>
          <a:lstStyle>
            <a:lvl1pPr marL="0" indent="0">
              <a:buNone/>
              <a:defRPr sz="2400" b="0" i="0">
                <a:solidFill>
                  <a:srgbClr val="797C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83132" y="2174875"/>
            <a:ext cx="5386917" cy="3951288"/>
          </a:xfrm>
        </p:spPr>
        <p:txBody>
          <a:bodyPr/>
          <a:lstStyle>
            <a:lvl1pPr>
              <a:defRPr sz="21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66902" y="1535114"/>
            <a:ext cx="5389033" cy="639763"/>
          </a:xfrm>
        </p:spPr>
        <p:txBody>
          <a:bodyPr anchor="b"/>
          <a:lstStyle>
            <a:lvl1pPr marL="0" indent="0">
              <a:buNone/>
              <a:defRPr sz="2400" b="0" i="0">
                <a:solidFill>
                  <a:srgbClr val="797C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66902" y="2174875"/>
            <a:ext cx="5389033" cy="3951288"/>
          </a:xfrm>
        </p:spPr>
        <p:txBody>
          <a:bodyPr/>
          <a:lstStyle>
            <a:lvl1pPr>
              <a:defRPr sz="21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8B4000A-F085-4543-918F-A77ACB2D19FC}" type="datetime1">
              <a:rPr lang="en-CA" smtClean="0"/>
              <a:t>2019-01-15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3837640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89C628-EF71-A145-A1AA-E54621F45FA5}" type="datetime1">
              <a:rPr lang="en-CA" smtClean="0"/>
              <a:t>2019-01-15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196400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1962A-897C-E443-981A-AF30D3DC4A42}" type="datetime1">
              <a:rPr lang="en-CA" smtClean="0"/>
              <a:t>2019-01-15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1754452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135" y="273050"/>
            <a:ext cx="4011084" cy="1162051"/>
          </a:xfrm>
        </p:spPr>
        <p:txBody>
          <a:bodyPr anchor="b"/>
          <a:lstStyle>
            <a:lvl1pPr algn="l">
              <a:defRPr sz="2600" b="0" i="0" cap="all"/>
            </a:lvl1pPr>
          </a:lstStyle>
          <a:p>
            <a:r>
              <a:rPr lang="en-US" dirty="0"/>
              <a:t>Click to edit Master title style</a:t>
            </a:r>
          </a:p>
        </p:txBody>
      </p:sp>
      <p:sp>
        <p:nvSpPr>
          <p:cNvPr id="3" name="Content Placeholder 2"/>
          <p:cNvSpPr>
            <a:spLocks noGrp="1"/>
          </p:cNvSpPr>
          <p:nvPr>
            <p:ph idx="1"/>
          </p:nvPr>
        </p:nvSpPr>
        <p:spPr>
          <a:xfrm>
            <a:off x="5040265" y="273053"/>
            <a:ext cx="6815667" cy="5853113"/>
          </a:xfrm>
        </p:spPr>
        <p:txBody>
          <a:bodyPr/>
          <a:lstStyle>
            <a:lvl1pPr>
              <a:defRPr sz="21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83135" y="1435103"/>
            <a:ext cx="4011084"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1578537-BE02-4947-8F18-27866B958826}" type="datetime1">
              <a:rPr lang="en-CA" smtClean="0"/>
              <a:t>2019-01-15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53943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5097" y="4800601"/>
            <a:ext cx="7315200" cy="566739"/>
          </a:xfrm>
        </p:spPr>
        <p:txBody>
          <a:bodyPr anchor="b"/>
          <a:lstStyle>
            <a:lvl1pPr algn="l">
              <a:defRPr sz="2600" b="0" i="0"/>
            </a:lvl1pPr>
          </a:lstStyle>
          <a:p>
            <a:r>
              <a:rPr lang="en-US" dirty="0"/>
              <a:t>Click to edit Master title style</a:t>
            </a:r>
          </a:p>
        </p:txBody>
      </p:sp>
      <p:sp>
        <p:nvSpPr>
          <p:cNvPr id="3" name="Picture Placeholder 2"/>
          <p:cNvSpPr>
            <a:spLocks noGrp="1"/>
          </p:cNvSpPr>
          <p:nvPr>
            <p:ph type="pic" idx="1"/>
          </p:nvPr>
        </p:nvSpPr>
        <p:spPr>
          <a:xfrm>
            <a:off x="258509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85097" y="5367339"/>
            <a:ext cx="7315200" cy="8048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BF2ADDF-5963-BF4B-8057-9C300CA844D7}" type="datetime1">
              <a:rPr lang="en-CA" smtClean="0"/>
              <a:t>2019-01-15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C5153-70F3-9C47-B2BA-087581A486FC}" type="slidenum">
              <a:rPr lang="en-US" smtClean="0"/>
              <a:t>‹#›</a:t>
            </a:fld>
            <a:endParaRPr lang="en-US"/>
          </a:p>
        </p:txBody>
      </p:sp>
    </p:spTree>
    <p:extLst>
      <p:ext uri="{BB962C8B-B14F-4D97-AF65-F5344CB8AC3E}">
        <p14:creationId xmlns:p14="http://schemas.microsoft.com/office/powerpoint/2010/main" val="374268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132" y="551871"/>
            <a:ext cx="10972800" cy="753809"/>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883132" y="1305680"/>
            <a:ext cx="109728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37028" y="6356352"/>
            <a:ext cx="2844800" cy="365125"/>
          </a:xfrm>
          <a:prstGeom prst="rect">
            <a:avLst/>
          </a:prstGeom>
        </p:spPr>
        <p:txBody>
          <a:bodyPr vert="horz" lIns="91440" tIns="45720" rIns="91440" bIns="45720" rtlCol="0" anchor="ctr"/>
          <a:lstStyle>
            <a:lvl1pPr algn="l">
              <a:defRPr sz="1000" spc="0">
                <a:solidFill>
                  <a:schemeClr val="tx1">
                    <a:tint val="75000"/>
                  </a:schemeClr>
                </a:solidFill>
                <a:latin typeface="Century Gothic"/>
                <a:cs typeface="Corbel"/>
              </a:defRPr>
            </a:lvl1pPr>
          </a:lstStyle>
          <a:p>
            <a:fld id="{65CC21A0-FEA9-D043-8B05-2881C5AD9EED}" type="datetime1">
              <a:rPr lang="en-CA" smtClean="0"/>
              <a:t>2019-01-15</a:t>
            </a:fld>
            <a:endParaRPr lang="en-US" dirty="0"/>
          </a:p>
        </p:txBody>
      </p:sp>
      <p:sp>
        <p:nvSpPr>
          <p:cNvPr id="5" name="Footer Placeholder 4"/>
          <p:cNvSpPr>
            <a:spLocks noGrp="1"/>
          </p:cNvSpPr>
          <p:nvPr>
            <p:ph type="ftr" sz="quarter" idx="3"/>
          </p:nvPr>
        </p:nvSpPr>
        <p:spPr>
          <a:xfrm>
            <a:off x="4493028" y="6356352"/>
            <a:ext cx="3860800" cy="365125"/>
          </a:xfrm>
          <a:prstGeom prst="rect">
            <a:avLst/>
          </a:prstGeom>
        </p:spPr>
        <p:txBody>
          <a:bodyPr vert="horz" lIns="91440" tIns="45720" rIns="91440" bIns="45720" rtlCol="0" anchor="ctr"/>
          <a:lstStyle>
            <a:lvl1pPr algn="ctr">
              <a:defRPr sz="1000" spc="0">
                <a:solidFill>
                  <a:schemeClr val="tx1">
                    <a:tint val="75000"/>
                  </a:schemeClr>
                </a:solidFill>
                <a:latin typeface="Century Gothic"/>
                <a:cs typeface="Corbel"/>
              </a:defRPr>
            </a:lvl1pPr>
          </a:lstStyle>
          <a:p>
            <a:endParaRPr lang="en-US"/>
          </a:p>
        </p:txBody>
      </p:sp>
      <p:sp>
        <p:nvSpPr>
          <p:cNvPr id="6" name="Slide Number Placeholder 5"/>
          <p:cNvSpPr>
            <a:spLocks noGrp="1"/>
          </p:cNvSpPr>
          <p:nvPr>
            <p:ph type="sldNum" sz="quarter" idx="4"/>
          </p:nvPr>
        </p:nvSpPr>
        <p:spPr>
          <a:xfrm>
            <a:off x="327428" y="6356352"/>
            <a:ext cx="609600" cy="365125"/>
          </a:xfrm>
          <a:prstGeom prst="rect">
            <a:avLst/>
          </a:prstGeom>
        </p:spPr>
        <p:txBody>
          <a:bodyPr vert="horz" lIns="91440" tIns="45720" rIns="91440" bIns="45720" rtlCol="0" anchor="ctr"/>
          <a:lstStyle>
            <a:lvl1pPr algn="r">
              <a:defRPr sz="1000" spc="0">
                <a:solidFill>
                  <a:schemeClr val="tx1">
                    <a:tint val="75000"/>
                  </a:schemeClr>
                </a:solidFill>
                <a:latin typeface="Century Gothic"/>
                <a:cs typeface="Corbel"/>
              </a:defRPr>
            </a:lvl1pPr>
          </a:lstStyle>
          <a:p>
            <a:fld id="{334C5153-70F3-9C47-B2BA-087581A486FC}" type="slidenum">
              <a:rPr lang="en-US" smtClean="0"/>
              <a:pPr/>
              <a:t>‹#›</a:t>
            </a:fld>
            <a:endParaRPr lang="en-US"/>
          </a:p>
        </p:txBody>
      </p:sp>
      <p:sp>
        <p:nvSpPr>
          <p:cNvPr id="11" name="Rectangle 10"/>
          <p:cNvSpPr/>
          <p:nvPr userDrawn="1"/>
        </p:nvSpPr>
        <p:spPr>
          <a:xfrm>
            <a:off x="2" y="0"/>
            <a:ext cx="327428" cy="6858000"/>
          </a:xfrm>
          <a:prstGeom prst="rect">
            <a:avLst/>
          </a:prstGeom>
          <a:solidFill>
            <a:srgbClr val="797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descr="cpsa_logo_en_rgb.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853210" y="6096806"/>
            <a:ext cx="1035101" cy="523951"/>
          </a:xfrm>
          <a:prstGeom prst="rect">
            <a:avLst/>
          </a:prstGeom>
        </p:spPr>
      </p:pic>
    </p:spTree>
    <p:extLst>
      <p:ext uri="{BB962C8B-B14F-4D97-AF65-F5344CB8AC3E}">
        <p14:creationId xmlns:p14="http://schemas.microsoft.com/office/powerpoint/2010/main" val="2044602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3700" kern="1200" cap="all" spc="0">
          <a:solidFill>
            <a:srgbClr val="0096D2"/>
          </a:solidFill>
          <a:latin typeface="Century Gothic"/>
          <a:ea typeface="+mj-ea"/>
          <a:cs typeface="Corbel"/>
        </a:defRPr>
      </a:lvl1pPr>
    </p:titleStyle>
    <p:bodyStyle>
      <a:lvl1pPr marL="182880" indent="-182880" algn="l" defTabSz="457200" rtl="0" eaLnBrk="1" latinLnBrk="0" hangingPunct="1">
        <a:spcBef>
          <a:spcPts val="700"/>
        </a:spcBef>
        <a:buFont typeface="Arial"/>
        <a:buChar char="•"/>
        <a:defRPr sz="2100" kern="1200" spc="0">
          <a:solidFill>
            <a:schemeClr val="tx1"/>
          </a:solidFill>
          <a:latin typeface="Century Gothic"/>
          <a:ea typeface="+mn-ea"/>
          <a:cs typeface="Corbel"/>
        </a:defRPr>
      </a:lvl1pPr>
      <a:lvl2pPr marL="742950" indent="-285750" algn="l" defTabSz="457200" rtl="0" eaLnBrk="1" latinLnBrk="0" hangingPunct="1">
        <a:spcBef>
          <a:spcPts val="700"/>
        </a:spcBef>
        <a:buFont typeface="Arial"/>
        <a:buChar char="–"/>
        <a:defRPr sz="1800" kern="1200" spc="0">
          <a:solidFill>
            <a:schemeClr val="tx1"/>
          </a:solidFill>
          <a:latin typeface="Century Gothic"/>
          <a:ea typeface="+mn-ea"/>
          <a:cs typeface="Corbel"/>
        </a:defRPr>
      </a:lvl2pPr>
      <a:lvl3pPr marL="1143000" indent="-182880" algn="l" defTabSz="457200" rtl="0" eaLnBrk="1" latinLnBrk="0" hangingPunct="1">
        <a:spcBef>
          <a:spcPts val="700"/>
        </a:spcBef>
        <a:buFont typeface="Arial"/>
        <a:buChar char="•"/>
        <a:defRPr sz="1800" kern="1200" spc="0">
          <a:solidFill>
            <a:schemeClr val="tx1"/>
          </a:solidFill>
          <a:latin typeface="Century Gothic"/>
          <a:ea typeface="+mn-ea"/>
          <a:cs typeface="Corbel"/>
        </a:defRPr>
      </a:lvl3pPr>
      <a:lvl4pPr marL="1600200" indent="-228600" algn="l" defTabSz="457200" rtl="0" eaLnBrk="1" latinLnBrk="0" hangingPunct="1">
        <a:spcBef>
          <a:spcPts val="700"/>
        </a:spcBef>
        <a:buFont typeface="Arial"/>
        <a:buChar char="–"/>
        <a:defRPr sz="1800" kern="1200" spc="0">
          <a:solidFill>
            <a:schemeClr val="tx1"/>
          </a:solidFill>
          <a:latin typeface="Century Gothic"/>
          <a:ea typeface="+mn-ea"/>
          <a:cs typeface="Corbel"/>
        </a:defRPr>
      </a:lvl4pPr>
      <a:lvl5pPr marL="2057400" indent="-182880" algn="l" defTabSz="457200" rtl="0" eaLnBrk="1" latinLnBrk="0" hangingPunct="1">
        <a:spcBef>
          <a:spcPts val="700"/>
        </a:spcBef>
        <a:buFont typeface="Arial"/>
        <a:buChar char="»"/>
        <a:defRPr sz="1800" kern="1200" spc="0">
          <a:solidFill>
            <a:schemeClr val="tx1"/>
          </a:solidFill>
          <a:latin typeface="Century Gothic"/>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cpsa.com/resources/articles/the-right-way-to-ask-for-and-get-a-refer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cpsa.com/resources/videos/the-difference-between-loyalty-and-retention" TargetMode="External"/><Relationship Id="rId5" Type="http://schemas.openxmlformats.org/officeDocument/2006/relationships/hyperlink" Target="https://www.buzzsprout.com/64968/821023-networks-of-world-class-salespeople-how-to-climb-the-ladder-to-sales-success-w-lee-bartlett" TargetMode="External"/><Relationship Id="rId4" Type="http://schemas.openxmlformats.org/officeDocument/2006/relationships/hyperlink" Target="https://www.cpsa.com/resources/articles/7-ways-to-immediately-increase-your-referral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nielsen.com/content/dam/corporate/us/en/newswire/uploads/2009/07/pr_global-study_07709.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buzzsprout.com/64968/821023-networks-of-world-class-salespeople-how-to-climb-the-ladder-to-sales-success-w-lee-bartlet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psa.com/success-tools/template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cpsa.com/resources" TargetMode="External"/><Relationship Id="rId5" Type="http://schemas.openxmlformats.org/officeDocument/2006/relationships/hyperlink" Target="https://www.cpsa.com/success-tools/podcasts" TargetMode="External"/><Relationship Id="rId4" Type="http://schemas.openxmlformats.org/officeDocument/2006/relationships/hyperlink" Target="https://www.cpsa.com/success-tools/webina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lang="en-US"/>
            </a:pPr>
            <a:r>
              <a:rPr lang="en-CA" b="1" dirty="0"/>
              <a:t>The goal planning rulebook, A 4-WEEK strategy document</a:t>
            </a:r>
            <a:endParaRPr lang="en-US" dirty="0">
              <a:ea typeface="Franklin Gothic Book" charset="77"/>
            </a:endParaRPr>
          </a:p>
        </p:txBody>
      </p:sp>
      <p:sp>
        <p:nvSpPr>
          <p:cNvPr id="3" name="Subtitle 2"/>
          <p:cNvSpPr>
            <a:spLocks noGrp="1"/>
          </p:cNvSpPr>
          <p:nvPr>
            <p:ph type="subTitle" idx="1"/>
          </p:nvPr>
        </p:nvSpPr>
        <p:spPr/>
        <p:txBody>
          <a:bodyPr/>
          <a:lstStyle/>
          <a:p>
            <a:pPr>
              <a:defRPr lang="en-US"/>
            </a:pPr>
            <a:r>
              <a:rPr lang="en-US" b="1" dirty="0">
                <a:ea typeface="Franklin Gothic Book" charset="77"/>
              </a:rPr>
              <a:t>CPSA Meeting in a Box:</a:t>
            </a:r>
            <a:br>
              <a:rPr lang="en-US" dirty="0">
                <a:ea typeface="Franklin Gothic Book" charset="77"/>
              </a:rPr>
            </a:br>
            <a:r>
              <a:rPr lang="en-US" dirty="0">
                <a:ea typeface="Franklin Gothic Book" charset="77"/>
              </a:rPr>
              <a:t>A series of 15-minute guided presentations to help increase your team’s performance. </a:t>
            </a:r>
          </a:p>
        </p:txBody>
      </p:sp>
    </p:spTree>
    <p:extLst>
      <p:ext uri="{BB962C8B-B14F-4D97-AF65-F5344CB8AC3E}">
        <p14:creationId xmlns:p14="http://schemas.microsoft.com/office/powerpoint/2010/main" val="169089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b="1" dirty="0"/>
              <a:t>GO TEAM GO!</a:t>
            </a:r>
          </a:p>
        </p:txBody>
      </p:sp>
      <p:sp>
        <p:nvSpPr>
          <p:cNvPr id="4" name="Slide Number Placeholder 3"/>
          <p:cNvSpPr>
            <a:spLocks noGrp="1"/>
          </p:cNvSpPr>
          <p:nvPr>
            <p:ph type="sldNum" sz="quarter" idx="12"/>
          </p:nvPr>
        </p:nvSpPr>
        <p:spPr/>
        <p:txBody>
          <a:bodyPr/>
          <a:lstStyle/>
          <a:p>
            <a:pPr defTabSz="457200"/>
            <a:fld id="{334C5153-70F3-9C47-B2BA-087581A486FC}" type="slidenum">
              <a:rPr lang="en-US">
                <a:solidFill>
                  <a:prstClr val="white"/>
                </a:solidFill>
              </a:rPr>
              <a:pPr defTabSz="457200"/>
              <a:t>10</a:t>
            </a:fld>
            <a:endParaRPr lang="en-US">
              <a:solidFill>
                <a:prstClr val="white"/>
              </a:solidFill>
            </a:endParaRPr>
          </a:p>
        </p:txBody>
      </p:sp>
    </p:spTree>
    <p:extLst>
      <p:ext uri="{BB962C8B-B14F-4D97-AF65-F5344CB8AC3E}">
        <p14:creationId xmlns:p14="http://schemas.microsoft.com/office/powerpoint/2010/main" val="1472119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1514" y="402213"/>
            <a:ext cx="10363200" cy="607721"/>
          </a:xfrm>
        </p:spPr>
        <p:txBody>
          <a:bodyPr/>
          <a:lstStyle/>
          <a:p>
            <a:pPr algn="l"/>
            <a:r>
              <a:rPr lang="en-US" b="1" dirty="0"/>
              <a:t>Pre-learning:</a:t>
            </a:r>
            <a:endParaRPr lang="en-US" b="1" i="1" dirty="0"/>
          </a:p>
        </p:txBody>
      </p:sp>
      <p:sp>
        <p:nvSpPr>
          <p:cNvPr id="4" name="Slide Number Placeholder 3"/>
          <p:cNvSpPr>
            <a:spLocks noGrp="1"/>
          </p:cNvSpPr>
          <p:nvPr>
            <p:ph type="sldNum" sz="quarter" idx="12"/>
          </p:nvPr>
        </p:nvSpPr>
        <p:spPr/>
        <p:txBody>
          <a:bodyPr/>
          <a:lstStyle/>
          <a:p>
            <a:pPr defTabSz="457200"/>
            <a:fld id="{334C5153-70F3-9C47-B2BA-087581A486FC}" type="slidenum">
              <a:rPr lang="en-US">
                <a:solidFill>
                  <a:prstClr val="white"/>
                </a:solidFill>
              </a:rPr>
              <a:pPr defTabSz="457200"/>
              <a:t>2</a:t>
            </a:fld>
            <a:endParaRPr lang="en-US">
              <a:solidFill>
                <a:prstClr val="white"/>
              </a:solidFill>
            </a:endParaRPr>
          </a:p>
        </p:txBody>
      </p:sp>
      <p:sp>
        <p:nvSpPr>
          <p:cNvPr id="6" name="Rectangle 5">
            <a:extLst>
              <a:ext uri="{FF2B5EF4-FFF2-40B4-BE49-F238E27FC236}">
                <a16:creationId xmlns:a16="http://schemas.microsoft.com/office/drawing/2014/main" id="{724757C9-10FB-43C2-926A-10E0668031BD}"/>
              </a:ext>
            </a:extLst>
          </p:cNvPr>
          <p:cNvSpPr/>
          <p:nvPr/>
        </p:nvSpPr>
        <p:spPr>
          <a:xfrm>
            <a:off x="327428" y="1281401"/>
            <a:ext cx="10536190" cy="646331"/>
          </a:xfrm>
          <a:prstGeom prst="rect">
            <a:avLst/>
          </a:prstGeom>
        </p:spPr>
        <p:txBody>
          <a:bodyPr wrap="square">
            <a:spAutoFit/>
          </a:bodyPr>
          <a:lstStyle/>
          <a:p>
            <a:r>
              <a:rPr lang="en-CA" dirty="0">
                <a:solidFill>
                  <a:schemeClr val="bg1"/>
                </a:solidFill>
              </a:rPr>
              <a:t>Facilitator: One week prior to your meeting, please inform your sales team to prepare with these CPSA Learning Hub resources. </a:t>
            </a:r>
          </a:p>
        </p:txBody>
      </p:sp>
      <p:sp>
        <p:nvSpPr>
          <p:cNvPr id="8" name="TextBox 7">
            <a:extLst>
              <a:ext uri="{FF2B5EF4-FFF2-40B4-BE49-F238E27FC236}">
                <a16:creationId xmlns:a16="http://schemas.microsoft.com/office/drawing/2014/main" id="{374894F9-7F83-48AC-80A6-A72C30152656}"/>
              </a:ext>
            </a:extLst>
          </p:cNvPr>
          <p:cNvSpPr txBox="1"/>
          <p:nvPr/>
        </p:nvSpPr>
        <p:spPr>
          <a:xfrm>
            <a:off x="327428" y="2285611"/>
            <a:ext cx="11450590" cy="2862322"/>
          </a:xfrm>
          <a:prstGeom prst="rect">
            <a:avLst/>
          </a:prstGeom>
          <a:noFill/>
        </p:spPr>
        <p:txBody>
          <a:bodyPr wrap="square" rtlCol="0">
            <a:spAutoFit/>
          </a:bodyPr>
          <a:lstStyle/>
          <a:p>
            <a:r>
              <a:rPr lang="en-US" dirty="0"/>
              <a:t>Reading:</a:t>
            </a:r>
          </a:p>
          <a:p>
            <a:r>
              <a:rPr lang="en-US" u="sng" dirty="0">
                <a:solidFill>
                  <a:schemeClr val="bg1"/>
                </a:solidFill>
                <a:hlinkClick r:id="rId3">
                  <a:extLst>
                    <a:ext uri="{A12FA001-AC4F-418D-AE19-62706E023703}">
                      <ahyp:hlinkClr xmlns:ahyp="http://schemas.microsoft.com/office/drawing/2018/hyperlinkcolor" val="tx"/>
                    </a:ext>
                  </a:extLst>
                </a:hlinkClick>
              </a:rPr>
              <a:t>The Right Way to Ask For, and Get, a Referral</a:t>
            </a:r>
            <a:endParaRPr lang="en-US" dirty="0">
              <a:solidFill>
                <a:schemeClr val="bg1"/>
              </a:solidFill>
            </a:endParaRPr>
          </a:p>
          <a:p>
            <a:r>
              <a:rPr lang="en-US" u="sng" dirty="0">
                <a:solidFill>
                  <a:schemeClr val="bg1"/>
                </a:solidFill>
                <a:hlinkClick r:id="rId4">
                  <a:extLst>
                    <a:ext uri="{A12FA001-AC4F-418D-AE19-62706E023703}">
                      <ahyp:hlinkClr xmlns:ahyp="http://schemas.microsoft.com/office/drawing/2018/hyperlinkcolor" val="tx"/>
                    </a:ext>
                  </a:extLst>
                </a:hlinkClick>
              </a:rPr>
              <a:t>7 Ways to Immediately Increase Your Referrals</a:t>
            </a:r>
            <a:endParaRPr lang="en-US" dirty="0">
              <a:solidFill>
                <a:schemeClr val="bg1"/>
              </a:solidFill>
            </a:endParaRPr>
          </a:p>
          <a:p>
            <a:endParaRPr lang="en-US" dirty="0"/>
          </a:p>
          <a:p>
            <a:r>
              <a:rPr lang="en-US" dirty="0"/>
              <a:t>Listening:</a:t>
            </a:r>
            <a:br>
              <a:rPr lang="en-US" dirty="0"/>
            </a:br>
            <a:r>
              <a:rPr lang="en-US" u="sng" dirty="0">
                <a:solidFill>
                  <a:schemeClr val="bg1"/>
                </a:solidFill>
                <a:hlinkClick r:id="rId5">
                  <a:extLst>
                    <a:ext uri="{A12FA001-AC4F-418D-AE19-62706E023703}">
                      <ahyp:hlinkClr xmlns:ahyp="http://schemas.microsoft.com/office/drawing/2018/hyperlinkcolor" val="tx"/>
                    </a:ext>
                  </a:extLst>
                </a:hlinkClick>
              </a:rPr>
              <a:t>Networks of World-Class Salespeople: How to Climb the Ladder to Sales Success</a:t>
            </a:r>
            <a:endParaRPr lang="en-US" u="sng" dirty="0">
              <a:solidFill>
                <a:schemeClr val="bg1"/>
              </a:solidFill>
            </a:endParaRPr>
          </a:p>
          <a:p>
            <a:endParaRPr lang="en-US" u="sng" dirty="0">
              <a:solidFill>
                <a:schemeClr val="bg1"/>
              </a:solidFill>
            </a:endParaRPr>
          </a:p>
          <a:p>
            <a:r>
              <a:rPr lang="en-US" dirty="0"/>
              <a:t>Webinar</a:t>
            </a:r>
          </a:p>
          <a:p>
            <a:r>
              <a:rPr lang="en-US" u="sng" dirty="0">
                <a:solidFill>
                  <a:schemeClr val="bg1"/>
                </a:solidFill>
                <a:hlinkClick r:id="rId6">
                  <a:extLst>
                    <a:ext uri="{A12FA001-AC4F-418D-AE19-62706E023703}">
                      <ahyp:hlinkClr xmlns:ahyp="http://schemas.microsoft.com/office/drawing/2018/hyperlinkcolor" val="tx"/>
                    </a:ext>
                  </a:extLst>
                </a:hlinkClick>
              </a:rPr>
              <a:t>The Difference Between Loyalty and Retention</a:t>
            </a:r>
            <a:endParaRPr lang="en-US" u="sng"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80084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2871792"/>
            <a:ext cx="9601200" cy="2055267"/>
          </a:xfrm>
        </p:spPr>
        <p:txBody>
          <a:bodyPr/>
          <a:lstStyle/>
          <a:p>
            <a:r>
              <a:rPr lang="en-US" sz="2400" b="1" dirty="0"/>
              <a:t>WEEK 4:</a:t>
            </a:r>
          </a:p>
          <a:p>
            <a:endParaRPr lang="en-US" sz="2400" b="1" dirty="0"/>
          </a:p>
          <a:p>
            <a:r>
              <a:rPr lang="en-US" sz="2400" b="1" u="sng" dirty="0"/>
              <a:t>Referrals - Good Relationships</a:t>
            </a:r>
          </a:p>
          <a:p>
            <a:r>
              <a:rPr lang="en-US" sz="2400" b="1" u="sng" dirty="0"/>
              <a:t>Lead to New Relationships</a:t>
            </a:r>
            <a:endParaRPr lang="en-US" sz="2400" dirty="0"/>
          </a:p>
          <a:p>
            <a:endParaRPr lang="en-US" sz="2400" i="1" cap="none" dirty="0"/>
          </a:p>
          <a:p>
            <a:r>
              <a:rPr lang="en-US" sz="2400" dirty="0"/>
              <a:t>A happy customer is not just likely to become a repeat customer but also an introduction to warm leads. </a:t>
            </a:r>
          </a:p>
        </p:txBody>
      </p:sp>
      <p:sp>
        <p:nvSpPr>
          <p:cNvPr id="4" name="Slide Number Placeholder 3"/>
          <p:cNvSpPr>
            <a:spLocks noGrp="1"/>
          </p:cNvSpPr>
          <p:nvPr>
            <p:ph type="sldNum" sz="quarter" idx="12"/>
          </p:nvPr>
        </p:nvSpPr>
        <p:spPr/>
        <p:txBody>
          <a:bodyPr/>
          <a:lstStyle/>
          <a:p>
            <a:pPr defTabSz="457200"/>
            <a:fld id="{334C5153-70F3-9C47-B2BA-087581A486FC}" type="slidenum">
              <a:rPr lang="en-US">
                <a:solidFill>
                  <a:prstClr val="white"/>
                </a:solidFill>
              </a:rPr>
              <a:pPr defTabSz="457200"/>
              <a:t>3</a:t>
            </a:fld>
            <a:endParaRPr lang="en-US">
              <a:solidFill>
                <a:prstClr val="white"/>
              </a:solidFill>
            </a:endParaRPr>
          </a:p>
        </p:txBody>
      </p:sp>
    </p:spTree>
    <p:extLst>
      <p:ext uri="{BB962C8B-B14F-4D97-AF65-F5344CB8AC3E}">
        <p14:creationId xmlns:p14="http://schemas.microsoft.com/office/powerpoint/2010/main" val="13754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028" y="623734"/>
            <a:ext cx="10846984" cy="753809"/>
          </a:xfrm>
        </p:spPr>
        <p:txBody>
          <a:bodyPr/>
          <a:lstStyle/>
          <a:p>
            <a:r>
              <a:rPr lang="en-US" b="1" dirty="0"/>
              <a:t>Building trust and nurturing relationships with clients takes time and effort but it pays off! </a:t>
            </a:r>
            <a:br>
              <a:rPr lang="en-US" dirty="0"/>
            </a:br>
            <a:br>
              <a:rPr lang="en-US" dirty="0"/>
            </a:br>
            <a:endParaRPr lang="en-US" b="1" dirty="0"/>
          </a:p>
        </p:txBody>
      </p:sp>
      <p:sp>
        <p:nvSpPr>
          <p:cNvPr id="5" name="Slide Number Placeholder 4"/>
          <p:cNvSpPr>
            <a:spLocks noGrp="1"/>
          </p:cNvSpPr>
          <p:nvPr>
            <p:ph type="sldNum" sz="quarter" idx="12"/>
          </p:nvPr>
        </p:nvSpPr>
        <p:spPr/>
        <p:txBody>
          <a:bodyPr/>
          <a:lstStyle/>
          <a:p>
            <a:pPr defTabSz="457200"/>
            <a:fld id="{334C5153-70F3-9C47-B2BA-087581A486FC}" type="slidenum">
              <a:rPr lang="en-US">
                <a:solidFill>
                  <a:prstClr val="black">
                    <a:tint val="75000"/>
                  </a:prstClr>
                </a:solidFill>
              </a:rPr>
              <a:pPr defTabSz="457200"/>
              <a:t>4</a:t>
            </a:fld>
            <a:endParaRPr lang="en-US">
              <a:solidFill>
                <a:prstClr val="black">
                  <a:tint val="75000"/>
                </a:prstClr>
              </a:solidFill>
            </a:endParaRPr>
          </a:p>
        </p:txBody>
      </p:sp>
      <p:sp>
        <p:nvSpPr>
          <p:cNvPr id="3" name="Rectangle 2">
            <a:extLst>
              <a:ext uri="{FF2B5EF4-FFF2-40B4-BE49-F238E27FC236}">
                <a16:creationId xmlns:a16="http://schemas.microsoft.com/office/drawing/2014/main" id="{D10E1408-CAB0-4C1F-BB0E-43859E6B64C9}"/>
              </a:ext>
            </a:extLst>
          </p:cNvPr>
          <p:cNvSpPr/>
          <p:nvPr/>
        </p:nvSpPr>
        <p:spPr>
          <a:xfrm>
            <a:off x="937028" y="2462069"/>
            <a:ext cx="7006822" cy="3836948"/>
          </a:xfrm>
          <a:prstGeom prst="rect">
            <a:avLst/>
          </a:prstGeom>
        </p:spPr>
        <p:txBody>
          <a:bodyPr wrap="square">
            <a:spAutoFit/>
          </a:bodyPr>
          <a:lstStyle/>
          <a:p>
            <a:pPr>
              <a:spcAft>
                <a:spcPts val="1400"/>
              </a:spcAft>
            </a:pPr>
            <a:r>
              <a:rPr lang="en-US" sz="2000" dirty="0">
                <a:solidFill>
                  <a:srgbClr val="000000"/>
                </a:solidFill>
                <a:latin typeface="+mj-lt"/>
              </a:rPr>
              <a:t>A good client relationship is win/win for both you and your customer. </a:t>
            </a:r>
          </a:p>
          <a:p>
            <a:pPr>
              <a:spcAft>
                <a:spcPts val="1400"/>
              </a:spcAft>
            </a:pPr>
            <a:r>
              <a:rPr lang="en-US" sz="2000" dirty="0">
                <a:latin typeface="+mj-lt"/>
              </a:rPr>
              <a:t>According to </a:t>
            </a:r>
            <a:r>
              <a:rPr lang="en-US" sz="2000" u="sng" dirty="0">
                <a:latin typeface="+mj-lt"/>
                <a:hlinkClick r:id="rId3"/>
              </a:rPr>
              <a:t>Nielsen</a:t>
            </a:r>
            <a:r>
              <a:rPr lang="en-US" sz="2000" dirty="0">
                <a:latin typeface="+mj-lt"/>
              </a:rPr>
              <a:t>, people are four times more likely to buy when referred by a colleague or friend. If you nurture good relationships with your clients, they’ll help you discover new leads and new business opportunities. </a:t>
            </a:r>
          </a:p>
          <a:p>
            <a:pPr>
              <a:spcAft>
                <a:spcPts val="1400"/>
              </a:spcAft>
            </a:pPr>
            <a:r>
              <a:rPr lang="en-US" sz="2000" dirty="0">
                <a:latin typeface="+mj-lt"/>
              </a:rPr>
              <a:t>And while sometimes you may have to ask for a referral, if you’ve truly built a great relationship with your client, they’ll become a brand ambassador without prompting.</a:t>
            </a:r>
          </a:p>
        </p:txBody>
      </p:sp>
      <p:sp>
        <p:nvSpPr>
          <p:cNvPr id="6" name="TextBox 5">
            <a:extLst>
              <a:ext uri="{FF2B5EF4-FFF2-40B4-BE49-F238E27FC236}">
                <a16:creationId xmlns:a16="http://schemas.microsoft.com/office/drawing/2014/main" id="{2CC06BC7-FCFB-4A11-BFBD-857564FFF169}"/>
              </a:ext>
            </a:extLst>
          </p:cNvPr>
          <p:cNvSpPr txBox="1"/>
          <p:nvPr/>
        </p:nvSpPr>
        <p:spPr>
          <a:xfrm>
            <a:off x="8572500" y="2263948"/>
            <a:ext cx="2682471" cy="2585323"/>
          </a:xfrm>
          <a:prstGeom prst="rect">
            <a:avLst/>
          </a:prstGeom>
          <a:solidFill>
            <a:schemeClr val="accent1">
              <a:lumMod val="50000"/>
            </a:schemeClr>
          </a:solidFill>
        </p:spPr>
        <p:txBody>
          <a:bodyPr wrap="square" rtlCol="0">
            <a:spAutoFit/>
          </a:bodyPr>
          <a:lstStyle/>
          <a:p>
            <a:r>
              <a:rPr lang="en-US" b="1" dirty="0">
                <a:solidFill>
                  <a:srgbClr val="FFFF66"/>
                </a:solidFill>
              </a:rPr>
              <a:t>ACTIVITY: </a:t>
            </a:r>
            <a:r>
              <a:rPr lang="en-US" dirty="0">
                <a:solidFill>
                  <a:schemeClr val="bg1"/>
                </a:solidFill>
              </a:rPr>
              <a:t>Listen to CPSA’s </a:t>
            </a:r>
            <a:r>
              <a:rPr lang="en-US" dirty="0" err="1">
                <a:solidFill>
                  <a:schemeClr val="bg1"/>
                </a:solidFill>
              </a:rPr>
              <a:t>SalesProChat</a:t>
            </a:r>
            <a:r>
              <a:rPr lang="en-US" dirty="0">
                <a:solidFill>
                  <a:schemeClr val="bg1"/>
                </a:solidFill>
              </a:rPr>
              <a:t> podcast with sales expert Lee Bartlett called </a:t>
            </a:r>
            <a:r>
              <a:rPr lang="en-US" u="sng" dirty="0">
                <a:solidFill>
                  <a:schemeClr val="bg1"/>
                </a:solidFill>
                <a:hlinkClick r:id="rId4">
                  <a:extLst>
                    <a:ext uri="{A12FA001-AC4F-418D-AE19-62706E023703}">
                      <ahyp:hlinkClr xmlns:ahyp="http://schemas.microsoft.com/office/drawing/2018/hyperlinkcolor" val="tx"/>
                    </a:ext>
                  </a:extLst>
                </a:hlinkClick>
              </a:rPr>
              <a:t>Networks of World-Class Salespeople: How to Climb the Ladder to Sales Success</a:t>
            </a:r>
            <a:r>
              <a:rPr lang="en-US" dirty="0">
                <a:solidFill>
                  <a:schemeClr val="bg1"/>
                </a:solidFill>
              </a:rPr>
              <a:t>. </a:t>
            </a:r>
          </a:p>
        </p:txBody>
      </p:sp>
    </p:spTree>
    <p:extLst>
      <p:ext uri="{BB962C8B-B14F-4D97-AF65-F5344CB8AC3E}">
        <p14:creationId xmlns:p14="http://schemas.microsoft.com/office/powerpoint/2010/main" val="245954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88" y="623734"/>
            <a:ext cx="10969624" cy="753809"/>
          </a:xfrm>
        </p:spPr>
        <p:txBody>
          <a:bodyPr/>
          <a:lstStyle/>
          <a:p>
            <a:r>
              <a:rPr lang="en-US" b="1" dirty="0"/>
              <a:t>How NOT to Ask for a Referral</a:t>
            </a:r>
            <a:br>
              <a:rPr lang="en-US" dirty="0"/>
            </a:br>
            <a:br>
              <a:rPr lang="en-US" dirty="0"/>
            </a:br>
            <a:endParaRPr lang="en-US" b="1" dirty="0"/>
          </a:p>
        </p:txBody>
      </p:sp>
      <p:sp>
        <p:nvSpPr>
          <p:cNvPr id="5" name="Slide Number Placeholder 4"/>
          <p:cNvSpPr>
            <a:spLocks noGrp="1"/>
          </p:cNvSpPr>
          <p:nvPr>
            <p:ph type="sldNum" sz="quarter" idx="12"/>
          </p:nvPr>
        </p:nvSpPr>
        <p:spPr/>
        <p:txBody>
          <a:bodyPr/>
          <a:lstStyle/>
          <a:p>
            <a:pPr defTabSz="457200"/>
            <a:fld id="{334C5153-70F3-9C47-B2BA-087581A486FC}" type="slidenum">
              <a:rPr lang="en-US">
                <a:solidFill>
                  <a:prstClr val="black">
                    <a:tint val="75000"/>
                  </a:prstClr>
                </a:solidFill>
              </a:rPr>
              <a:pPr defTabSz="457200"/>
              <a:t>5</a:t>
            </a:fld>
            <a:endParaRPr lang="en-US">
              <a:solidFill>
                <a:prstClr val="black">
                  <a:tint val="75000"/>
                </a:prstClr>
              </a:solidFill>
            </a:endParaRPr>
          </a:p>
        </p:txBody>
      </p:sp>
      <p:sp>
        <p:nvSpPr>
          <p:cNvPr id="3" name="Rectangle 2">
            <a:extLst>
              <a:ext uri="{FF2B5EF4-FFF2-40B4-BE49-F238E27FC236}">
                <a16:creationId xmlns:a16="http://schemas.microsoft.com/office/drawing/2014/main" id="{0BC50C30-FC44-4FB8-88D4-81CE3EA4937D}"/>
              </a:ext>
            </a:extLst>
          </p:cNvPr>
          <p:cNvSpPr/>
          <p:nvPr/>
        </p:nvSpPr>
        <p:spPr>
          <a:xfrm>
            <a:off x="5330026" y="1599441"/>
            <a:ext cx="6157124" cy="4144724"/>
          </a:xfrm>
          <a:prstGeom prst="rect">
            <a:avLst/>
          </a:prstGeom>
        </p:spPr>
        <p:txBody>
          <a:bodyPr wrap="square">
            <a:spAutoFit/>
          </a:bodyPr>
          <a:lstStyle/>
          <a:p>
            <a:pPr>
              <a:spcAft>
                <a:spcPts val="1400"/>
              </a:spcAft>
            </a:pPr>
            <a:r>
              <a:rPr lang="en-US" sz="2000" dirty="0">
                <a:solidFill>
                  <a:srgbClr val="000000"/>
                </a:solidFill>
                <a:latin typeface="+mj-lt"/>
              </a:rPr>
              <a:t>On the surface asking for a referral seems a simple enough process, "</a:t>
            </a:r>
            <a:r>
              <a:rPr lang="en-US" sz="2000" i="1" dirty="0">
                <a:solidFill>
                  <a:srgbClr val="000000"/>
                </a:solidFill>
                <a:latin typeface="+mj-lt"/>
              </a:rPr>
              <a:t>Hey Bob, do you know anyone who benefit from my services?" </a:t>
            </a:r>
          </a:p>
          <a:p>
            <a:pPr>
              <a:spcAft>
                <a:spcPts val="1400"/>
              </a:spcAft>
            </a:pPr>
            <a:r>
              <a:rPr lang="en-US" sz="2000" dirty="0">
                <a:solidFill>
                  <a:srgbClr val="000000"/>
                </a:solidFill>
                <a:latin typeface="+mj-lt"/>
              </a:rPr>
              <a:t>This will indeed garner you a few referrals from time to time but it is not the best way and here's why. </a:t>
            </a:r>
          </a:p>
          <a:p>
            <a:pPr>
              <a:spcAft>
                <a:spcPts val="1400"/>
              </a:spcAft>
            </a:pPr>
            <a:r>
              <a:rPr lang="en-US" sz="2000" dirty="0">
                <a:solidFill>
                  <a:srgbClr val="000000"/>
                </a:solidFill>
                <a:latin typeface="+mj-lt"/>
              </a:rPr>
              <a:t>Asking a person if they know 'anyone' makes it easy for them to say 'no.' It is easy because the sales rep hasn't directed the person's thought pattern to a specific area. 'Anyone' is vague and generalized. It is slippery enough for the person to squirm out of a firm answer.</a:t>
            </a:r>
            <a:endParaRPr lang="en-US" sz="2000" dirty="0">
              <a:latin typeface="+mj-lt"/>
            </a:endParaRPr>
          </a:p>
        </p:txBody>
      </p:sp>
      <p:pic>
        <p:nvPicPr>
          <p:cNvPr id="6" name="Picture 5">
            <a:extLst>
              <a:ext uri="{FF2B5EF4-FFF2-40B4-BE49-F238E27FC236}">
                <a16:creationId xmlns:a16="http://schemas.microsoft.com/office/drawing/2014/main" id="{2F5D2FA9-967C-4813-B76D-9BC8EC093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28" y="1716797"/>
            <a:ext cx="3910012" cy="3910012"/>
          </a:xfrm>
          <a:prstGeom prst="rect">
            <a:avLst/>
          </a:prstGeom>
        </p:spPr>
      </p:pic>
    </p:spTree>
    <p:extLst>
      <p:ext uri="{BB962C8B-B14F-4D97-AF65-F5344CB8AC3E}">
        <p14:creationId xmlns:p14="http://schemas.microsoft.com/office/powerpoint/2010/main" val="265296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028" y="795189"/>
            <a:ext cx="9950041" cy="1133624"/>
          </a:xfrm>
        </p:spPr>
        <p:txBody>
          <a:bodyPr/>
          <a:lstStyle/>
          <a:p>
            <a:r>
              <a:rPr lang="en-US" b="1" dirty="0"/>
              <a:t>The Right Way to Ask For, and Get, a Referral </a:t>
            </a:r>
            <a:endParaRPr lang="en-US" b="1" dirty="0">
              <a:solidFill>
                <a:schemeClr val="accent4"/>
              </a:solidFill>
            </a:endParaRPr>
          </a:p>
        </p:txBody>
      </p:sp>
      <p:sp>
        <p:nvSpPr>
          <p:cNvPr id="5" name="Slide Number Placeholder 4"/>
          <p:cNvSpPr>
            <a:spLocks noGrp="1"/>
          </p:cNvSpPr>
          <p:nvPr>
            <p:ph type="sldNum" sz="quarter" idx="12"/>
          </p:nvPr>
        </p:nvSpPr>
        <p:spPr/>
        <p:txBody>
          <a:bodyPr/>
          <a:lstStyle/>
          <a:p>
            <a:pPr defTabSz="457200"/>
            <a:fld id="{334C5153-70F3-9C47-B2BA-087581A486FC}" type="slidenum">
              <a:rPr lang="en-US">
                <a:solidFill>
                  <a:prstClr val="black">
                    <a:tint val="75000"/>
                  </a:prstClr>
                </a:solidFill>
              </a:rPr>
              <a:pPr defTabSz="457200"/>
              <a:t>6</a:t>
            </a:fld>
            <a:endParaRPr lang="en-US">
              <a:solidFill>
                <a:prstClr val="black">
                  <a:tint val="75000"/>
                </a:prstClr>
              </a:solidFill>
            </a:endParaRPr>
          </a:p>
        </p:txBody>
      </p:sp>
      <p:pic>
        <p:nvPicPr>
          <p:cNvPr id="4" name="Picture 3">
            <a:extLst>
              <a:ext uri="{FF2B5EF4-FFF2-40B4-BE49-F238E27FC236}">
                <a16:creationId xmlns:a16="http://schemas.microsoft.com/office/drawing/2014/main" id="{A5151FCC-2A71-461A-8476-475FBD5B7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261" y="1928813"/>
            <a:ext cx="4156072" cy="4156072"/>
          </a:xfrm>
          <a:prstGeom prst="rect">
            <a:avLst/>
          </a:prstGeom>
        </p:spPr>
      </p:pic>
    </p:spTree>
    <p:extLst>
      <p:ext uri="{BB962C8B-B14F-4D97-AF65-F5344CB8AC3E}">
        <p14:creationId xmlns:p14="http://schemas.microsoft.com/office/powerpoint/2010/main" val="2599960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961" y="738037"/>
            <a:ext cx="9944098" cy="2119461"/>
          </a:xfrm>
        </p:spPr>
        <p:txBody>
          <a:bodyPr/>
          <a:lstStyle/>
          <a:p>
            <a:pPr fontAlgn="base"/>
            <a:r>
              <a:rPr lang="en-US" b="1" dirty="0"/>
              <a:t>Increasing Your Odds of Success</a:t>
            </a:r>
            <a:br>
              <a:rPr lang="en-US" b="1" dirty="0"/>
            </a:br>
            <a:br>
              <a:rPr lang="en-US" dirty="0"/>
            </a:br>
            <a:endParaRPr lang="en-US" b="1" dirty="0">
              <a:solidFill>
                <a:schemeClr val="accent4"/>
              </a:solidFill>
            </a:endParaRPr>
          </a:p>
        </p:txBody>
      </p:sp>
      <p:sp>
        <p:nvSpPr>
          <p:cNvPr id="5" name="Slide Number Placeholder 4"/>
          <p:cNvSpPr>
            <a:spLocks noGrp="1"/>
          </p:cNvSpPr>
          <p:nvPr>
            <p:ph type="sldNum" sz="quarter" idx="12"/>
          </p:nvPr>
        </p:nvSpPr>
        <p:spPr/>
        <p:txBody>
          <a:bodyPr/>
          <a:lstStyle/>
          <a:p>
            <a:pPr defTabSz="457200"/>
            <a:fld id="{334C5153-70F3-9C47-B2BA-087581A486FC}" type="slidenum">
              <a:rPr lang="en-US">
                <a:solidFill>
                  <a:prstClr val="black">
                    <a:tint val="75000"/>
                  </a:prstClr>
                </a:solidFill>
              </a:rPr>
              <a:pPr defTabSz="457200"/>
              <a:t>7</a:t>
            </a:fld>
            <a:endParaRPr lang="en-US">
              <a:solidFill>
                <a:prstClr val="black">
                  <a:tint val="75000"/>
                </a:prstClr>
              </a:solidFill>
            </a:endParaRPr>
          </a:p>
        </p:txBody>
      </p:sp>
      <p:sp>
        <p:nvSpPr>
          <p:cNvPr id="3" name="Rectangle 2">
            <a:extLst>
              <a:ext uri="{FF2B5EF4-FFF2-40B4-BE49-F238E27FC236}">
                <a16:creationId xmlns:a16="http://schemas.microsoft.com/office/drawing/2014/main" id="{AA269A8E-0A11-4D7C-B8BA-F4297ABF04DA}"/>
              </a:ext>
            </a:extLst>
          </p:cNvPr>
          <p:cNvSpPr/>
          <p:nvPr/>
        </p:nvSpPr>
        <p:spPr>
          <a:xfrm>
            <a:off x="6672264" y="1789846"/>
            <a:ext cx="4986338" cy="3965188"/>
          </a:xfrm>
          <a:prstGeom prst="rect">
            <a:avLst/>
          </a:prstGeom>
        </p:spPr>
        <p:txBody>
          <a:bodyPr wrap="square">
            <a:spAutoFit/>
          </a:bodyPr>
          <a:lstStyle/>
          <a:p>
            <a:pPr>
              <a:spcAft>
                <a:spcPts val="1400"/>
              </a:spcAft>
            </a:pPr>
            <a:r>
              <a:rPr lang="en-US" sz="2000" dirty="0">
                <a:solidFill>
                  <a:srgbClr val="000000"/>
                </a:solidFill>
                <a:latin typeface="+mj-lt"/>
              </a:rPr>
              <a:t>Of course, you can influence your success beyond asking for a name. Timing is important. The best time to ask for a referral is when the client is brimming with satisfaction because of the benefits derived from your product or service. Strike while the iron is hot.</a:t>
            </a:r>
            <a:endParaRPr lang="en-US" sz="2000" dirty="0">
              <a:latin typeface="+mj-lt"/>
            </a:endParaRPr>
          </a:p>
          <a:p>
            <a:pPr>
              <a:spcAft>
                <a:spcPts val="1400"/>
              </a:spcAft>
            </a:pPr>
            <a:r>
              <a:rPr lang="en-US" sz="2000" dirty="0">
                <a:solidFill>
                  <a:srgbClr val="000000"/>
                </a:solidFill>
                <a:latin typeface="+mj-lt"/>
              </a:rPr>
              <a:t>Asking for a referral is a powerful way to get more leads and convert more sales. By doing it the right way, you'll generate more revenues. Try it and see.</a:t>
            </a:r>
            <a:endParaRPr lang="en-US" sz="2000" dirty="0">
              <a:latin typeface="+mj-lt"/>
            </a:endParaRPr>
          </a:p>
        </p:txBody>
      </p:sp>
      <p:pic>
        <p:nvPicPr>
          <p:cNvPr id="7" name="Picture 6">
            <a:extLst>
              <a:ext uri="{FF2B5EF4-FFF2-40B4-BE49-F238E27FC236}">
                <a16:creationId xmlns:a16="http://schemas.microsoft.com/office/drawing/2014/main" id="{FFDDE9BF-DD77-455C-BE28-B8D253B52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5833" y="1861284"/>
            <a:ext cx="5100636" cy="4145428"/>
          </a:xfrm>
          <a:prstGeom prst="rect">
            <a:avLst/>
          </a:prstGeom>
        </p:spPr>
      </p:pic>
    </p:spTree>
    <p:extLst>
      <p:ext uri="{BB962C8B-B14F-4D97-AF65-F5344CB8AC3E}">
        <p14:creationId xmlns:p14="http://schemas.microsoft.com/office/powerpoint/2010/main" val="122207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E3EED-B41D-47A2-8CDA-E4EFEE50B24E}"/>
              </a:ext>
            </a:extLst>
          </p:cNvPr>
          <p:cNvSpPr>
            <a:spLocks noGrp="1"/>
          </p:cNvSpPr>
          <p:nvPr>
            <p:ph type="title"/>
          </p:nvPr>
        </p:nvSpPr>
        <p:spPr/>
        <p:txBody>
          <a:bodyPr/>
          <a:lstStyle/>
          <a:p>
            <a:r>
              <a:rPr lang="en-CA" b="1" dirty="0"/>
              <a:t>Take action! </a:t>
            </a:r>
          </a:p>
        </p:txBody>
      </p:sp>
      <p:sp>
        <p:nvSpPr>
          <p:cNvPr id="3" name="Content Placeholder 2">
            <a:extLst>
              <a:ext uri="{FF2B5EF4-FFF2-40B4-BE49-F238E27FC236}">
                <a16:creationId xmlns:a16="http://schemas.microsoft.com/office/drawing/2014/main" id="{B74A4358-2824-42C9-8122-6F18FDBF0E24}"/>
              </a:ext>
            </a:extLst>
          </p:cNvPr>
          <p:cNvSpPr>
            <a:spLocks noGrp="1"/>
          </p:cNvSpPr>
          <p:nvPr>
            <p:ph idx="1"/>
          </p:nvPr>
        </p:nvSpPr>
        <p:spPr>
          <a:xfrm>
            <a:off x="834907" y="1528759"/>
            <a:ext cx="6848512" cy="1914525"/>
          </a:xfrm>
        </p:spPr>
        <p:txBody>
          <a:bodyPr/>
          <a:lstStyle/>
          <a:p>
            <a:pPr marL="0" indent="0">
              <a:buNone/>
            </a:pPr>
            <a:r>
              <a:rPr lang="en-US" dirty="0"/>
              <a:t>Mega-referral producers have a detailed process they use to generate a large number of high quality referrals from every one of their clients and even prospects.  They have developed a disciplined and effective procedure they use with each client that leads to a predictable end—receiving a large number of high quality referrals.</a:t>
            </a:r>
            <a:endParaRPr lang="en-US" sz="2400" dirty="0"/>
          </a:p>
          <a:p>
            <a:pPr marL="0" indent="0">
              <a:buNone/>
            </a:pPr>
            <a:endParaRPr lang="en-US" sz="2400" dirty="0"/>
          </a:p>
          <a:p>
            <a:pPr marL="0" indent="0">
              <a:buNone/>
            </a:pPr>
            <a:r>
              <a:rPr lang="en-US" dirty="0"/>
              <a:t>But even without learning the process they use, if you simply implement these 7 simple tips, you’ll increase both the number and quality of the referrals you receive from your clients immediately. </a:t>
            </a:r>
            <a:br>
              <a:rPr lang="en-US" sz="2400" dirty="0"/>
            </a:br>
            <a:endParaRPr lang="en-CA" i="1" dirty="0"/>
          </a:p>
        </p:txBody>
      </p:sp>
      <p:sp>
        <p:nvSpPr>
          <p:cNvPr id="4" name="Slide Number Placeholder 3">
            <a:extLst>
              <a:ext uri="{FF2B5EF4-FFF2-40B4-BE49-F238E27FC236}">
                <a16:creationId xmlns:a16="http://schemas.microsoft.com/office/drawing/2014/main" id="{B1AA6FAE-CAE3-45A1-9F16-B6EF7A678F65}"/>
              </a:ext>
            </a:extLst>
          </p:cNvPr>
          <p:cNvSpPr>
            <a:spLocks noGrp="1"/>
          </p:cNvSpPr>
          <p:nvPr>
            <p:ph type="sldNum" sz="quarter" idx="12"/>
          </p:nvPr>
        </p:nvSpPr>
        <p:spPr/>
        <p:txBody>
          <a:bodyPr/>
          <a:lstStyle/>
          <a:p>
            <a:pPr defTabSz="457200"/>
            <a:fld id="{334C5153-70F3-9C47-B2BA-087581A486FC}" type="slidenum">
              <a:rPr lang="en-US">
                <a:solidFill>
                  <a:prstClr val="black">
                    <a:tint val="75000"/>
                  </a:prstClr>
                </a:solidFill>
              </a:rPr>
              <a:pPr defTabSz="457200"/>
              <a:t>8</a:t>
            </a:fld>
            <a:endParaRPr lang="en-US">
              <a:solidFill>
                <a:prstClr val="black">
                  <a:tint val="75000"/>
                </a:prstClr>
              </a:solidFill>
            </a:endParaRPr>
          </a:p>
        </p:txBody>
      </p:sp>
      <p:sp>
        <p:nvSpPr>
          <p:cNvPr id="7" name="TextBox 6">
            <a:extLst>
              <a:ext uri="{FF2B5EF4-FFF2-40B4-BE49-F238E27FC236}">
                <a16:creationId xmlns:a16="http://schemas.microsoft.com/office/drawing/2014/main" id="{9068BCD1-B4E3-4A76-9D87-C1352EBECAEB}"/>
              </a:ext>
            </a:extLst>
          </p:cNvPr>
          <p:cNvSpPr txBox="1"/>
          <p:nvPr/>
        </p:nvSpPr>
        <p:spPr>
          <a:xfrm>
            <a:off x="8272464" y="1528759"/>
            <a:ext cx="2813167" cy="2862322"/>
          </a:xfrm>
          <a:prstGeom prst="rect">
            <a:avLst/>
          </a:prstGeom>
          <a:solidFill>
            <a:schemeClr val="accent1">
              <a:lumMod val="50000"/>
            </a:schemeClr>
          </a:solidFill>
        </p:spPr>
        <p:txBody>
          <a:bodyPr wrap="square" rtlCol="0">
            <a:spAutoFit/>
          </a:bodyPr>
          <a:lstStyle/>
          <a:p>
            <a:r>
              <a:rPr lang="en-US" b="1" dirty="0">
                <a:solidFill>
                  <a:srgbClr val="FFFF66"/>
                </a:solidFill>
              </a:rPr>
              <a:t>Activity: </a:t>
            </a:r>
            <a:r>
              <a:rPr lang="en-US" dirty="0">
                <a:solidFill>
                  <a:schemeClr val="bg1"/>
                </a:solidFill>
              </a:rPr>
              <a:t>Discuss all together or in groups your experiences of when your business relationships led to new or unexpected opportunities to grow revenue and/or help you develop your network further. </a:t>
            </a:r>
            <a:endParaRPr lang="en-CA" dirty="0">
              <a:solidFill>
                <a:schemeClr val="bg1"/>
              </a:solidFill>
            </a:endParaRPr>
          </a:p>
        </p:txBody>
      </p:sp>
    </p:spTree>
    <p:extLst>
      <p:ext uri="{BB962C8B-B14F-4D97-AF65-F5344CB8AC3E}">
        <p14:creationId xmlns:p14="http://schemas.microsoft.com/office/powerpoint/2010/main" val="78909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96001" y="885821"/>
            <a:ext cx="10363200" cy="783667"/>
          </a:xfrm>
        </p:spPr>
        <p:txBody>
          <a:bodyPr/>
          <a:lstStyle/>
          <a:p>
            <a:r>
              <a:rPr lang="en-US" b="1" dirty="0"/>
              <a:t>ADDITIONAL RESOURCES FROM CPSA</a:t>
            </a:r>
          </a:p>
        </p:txBody>
      </p:sp>
      <p:sp>
        <p:nvSpPr>
          <p:cNvPr id="5" name="Text Placeholder 2">
            <a:extLst>
              <a:ext uri="{FF2B5EF4-FFF2-40B4-BE49-F238E27FC236}">
                <a16:creationId xmlns:a16="http://schemas.microsoft.com/office/drawing/2014/main" id="{82E9545E-F244-4E2D-BF75-A3978A4775ED}"/>
              </a:ext>
            </a:extLst>
          </p:cNvPr>
          <p:cNvSpPr txBox="1">
            <a:spLocks/>
          </p:cNvSpPr>
          <p:nvPr/>
        </p:nvSpPr>
        <p:spPr>
          <a:xfrm>
            <a:off x="796001" y="2500310"/>
            <a:ext cx="10363200" cy="3098793"/>
          </a:xfrm>
          <a:prstGeom prst="rect">
            <a:avLst/>
          </a:prstGeom>
        </p:spPr>
        <p:txBody>
          <a:bodyPr vert="horz" lIns="91440" tIns="45720" rIns="91440" bIns="45720" rtlCol="0" anchor="b">
            <a:noAutofit/>
          </a:bodyPr>
          <a:lstStyle>
            <a:lvl1pPr marL="0" indent="0" algn="ctr" defTabSz="457200" rtl="0" eaLnBrk="1" latinLnBrk="0" hangingPunct="1">
              <a:lnSpc>
                <a:spcPts val="4000"/>
              </a:lnSpc>
              <a:spcBef>
                <a:spcPts val="0"/>
              </a:spcBef>
              <a:buFont typeface="Arial"/>
              <a:buNone/>
              <a:defRPr sz="3400" b="0" i="0" kern="1200" cap="all" spc="100">
                <a:solidFill>
                  <a:schemeClr val="bg1"/>
                </a:solidFill>
                <a:latin typeface="Century Gothic"/>
                <a:ea typeface="+mn-ea"/>
                <a:cs typeface="Corbel"/>
              </a:defRPr>
            </a:lvl1pPr>
            <a:lvl2pPr marL="457200" indent="0" algn="l" defTabSz="457200" rtl="0" eaLnBrk="1" latinLnBrk="0" hangingPunct="1">
              <a:spcBef>
                <a:spcPts val="700"/>
              </a:spcBef>
              <a:buFont typeface="Arial"/>
              <a:buNone/>
              <a:defRPr sz="1800" kern="1200" spc="0">
                <a:solidFill>
                  <a:schemeClr val="tx1">
                    <a:tint val="75000"/>
                  </a:schemeClr>
                </a:solidFill>
                <a:latin typeface="Century Gothic"/>
                <a:ea typeface="+mn-ea"/>
                <a:cs typeface="Corbel"/>
              </a:defRPr>
            </a:lvl2pPr>
            <a:lvl3pPr marL="914400" indent="0" algn="l" defTabSz="457200" rtl="0" eaLnBrk="1" latinLnBrk="0" hangingPunct="1">
              <a:spcBef>
                <a:spcPts val="700"/>
              </a:spcBef>
              <a:buFont typeface="Arial"/>
              <a:buNone/>
              <a:defRPr sz="1600" kern="1200" spc="0">
                <a:solidFill>
                  <a:schemeClr val="tx1">
                    <a:tint val="75000"/>
                  </a:schemeClr>
                </a:solidFill>
                <a:latin typeface="Century Gothic"/>
                <a:ea typeface="+mn-ea"/>
                <a:cs typeface="Corbel"/>
              </a:defRPr>
            </a:lvl3pPr>
            <a:lvl4pPr marL="1371600" indent="0" algn="l" defTabSz="457200" rtl="0" eaLnBrk="1" latinLnBrk="0" hangingPunct="1">
              <a:spcBef>
                <a:spcPts val="700"/>
              </a:spcBef>
              <a:buFont typeface="Arial"/>
              <a:buNone/>
              <a:defRPr sz="1400" kern="1200" spc="0">
                <a:solidFill>
                  <a:schemeClr val="tx1">
                    <a:tint val="75000"/>
                  </a:schemeClr>
                </a:solidFill>
                <a:latin typeface="Century Gothic"/>
                <a:ea typeface="+mn-ea"/>
                <a:cs typeface="Corbel"/>
              </a:defRPr>
            </a:lvl4pPr>
            <a:lvl5pPr marL="1828800" indent="0" algn="l" defTabSz="457200" rtl="0" eaLnBrk="1" latinLnBrk="0" hangingPunct="1">
              <a:spcBef>
                <a:spcPts val="700"/>
              </a:spcBef>
              <a:buFont typeface="Arial"/>
              <a:buNone/>
              <a:defRPr sz="1400" kern="1200" spc="0">
                <a:solidFill>
                  <a:schemeClr val="tx1">
                    <a:tint val="75000"/>
                  </a:schemeClr>
                </a:solidFill>
                <a:latin typeface="Century Gothic"/>
                <a:ea typeface="+mn-ea"/>
                <a:cs typeface="Corbe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US" sz="1800" b="1" i="1" cap="none" dirty="0">
                <a:hlinkClick r:id="rId3">
                  <a:extLst>
                    <a:ext uri="{A12FA001-AC4F-418D-AE19-62706E023703}">
                      <ahyp:hlinkClr xmlns:ahyp="http://schemas.microsoft.com/office/drawing/2018/hyperlinkcolor" val="tx"/>
                    </a:ext>
                  </a:extLst>
                </a:hlinkClick>
              </a:rPr>
              <a:t>TEMPLATES</a:t>
            </a:r>
            <a:r>
              <a:rPr lang="en-US" sz="1800" i="1" cap="none" dirty="0"/>
              <a:t> – CPSA is constantly building and upgrading our catalog of templates to make your job easier!</a:t>
            </a:r>
          </a:p>
          <a:p>
            <a:pPr marL="342900" indent="-342900" algn="l">
              <a:buFont typeface="Arial" panose="020B0604020202020204" pitchFamily="34" charset="0"/>
              <a:buChar char="•"/>
            </a:pPr>
            <a:r>
              <a:rPr lang="en-US" sz="1800" b="1" i="1" cap="none" dirty="0">
                <a:hlinkClick r:id="rId4">
                  <a:extLst>
                    <a:ext uri="{A12FA001-AC4F-418D-AE19-62706E023703}">
                      <ahyp:hlinkClr xmlns:ahyp="http://schemas.microsoft.com/office/drawing/2018/hyperlinkcolor" val="tx"/>
                    </a:ext>
                  </a:extLst>
                </a:hlinkClick>
              </a:rPr>
              <a:t>WEBINARS</a:t>
            </a:r>
            <a:r>
              <a:rPr lang="en-US" sz="1800" b="1" i="1" cap="none" dirty="0"/>
              <a:t> </a:t>
            </a:r>
            <a:r>
              <a:rPr lang="en-US" sz="1800" i="1" cap="none" dirty="0"/>
              <a:t>- Our “virtual” training sessions led by industry experts, at your convenience.</a:t>
            </a:r>
          </a:p>
          <a:p>
            <a:pPr marL="342900" indent="-342900" algn="l">
              <a:buFont typeface="Arial" panose="020B0604020202020204" pitchFamily="34" charset="0"/>
              <a:buChar char="•"/>
            </a:pPr>
            <a:r>
              <a:rPr lang="en-US" sz="1800" b="1" i="1" cap="none" dirty="0">
                <a:hlinkClick r:id="rId5">
                  <a:extLst>
                    <a:ext uri="{A12FA001-AC4F-418D-AE19-62706E023703}">
                      <ahyp:hlinkClr xmlns:ahyp="http://schemas.microsoft.com/office/drawing/2018/hyperlinkcolor" val="tx"/>
                    </a:ext>
                  </a:extLst>
                </a:hlinkClick>
              </a:rPr>
              <a:t>PODCASTS</a:t>
            </a:r>
            <a:r>
              <a:rPr lang="en-US" sz="1800" b="1" i="1" cap="none" dirty="0"/>
              <a:t> </a:t>
            </a:r>
            <a:r>
              <a:rPr lang="en-US" sz="1800" i="1" cap="none" dirty="0"/>
              <a:t>- Take the sales experts wherever you go!</a:t>
            </a:r>
          </a:p>
          <a:p>
            <a:pPr marL="342900" indent="-342900" algn="l">
              <a:buFont typeface="Arial" panose="020B0604020202020204" pitchFamily="34" charset="0"/>
              <a:buChar char="•"/>
            </a:pPr>
            <a:r>
              <a:rPr lang="en-US" sz="1800" b="1" i="1" cap="none" dirty="0">
                <a:hlinkClick r:id="rId6">
                  <a:extLst>
                    <a:ext uri="{A12FA001-AC4F-418D-AE19-62706E023703}">
                      <ahyp:hlinkClr xmlns:ahyp="http://schemas.microsoft.com/office/drawing/2018/hyperlinkcolor" val="tx"/>
                    </a:ext>
                  </a:extLst>
                </a:hlinkClick>
              </a:rPr>
              <a:t>LEARNING HUB </a:t>
            </a:r>
            <a:r>
              <a:rPr lang="en-US" sz="1800" i="1" cap="none" dirty="0"/>
              <a:t>- Check out the latest sales articles, white papers, and </a:t>
            </a:r>
            <a:r>
              <a:rPr lang="en-US" sz="1800" i="1" cap="none" dirty="0" err="1"/>
              <a:t>ebooks</a:t>
            </a:r>
            <a:endParaRPr lang="en-US" sz="1800" dirty="0"/>
          </a:p>
        </p:txBody>
      </p:sp>
      <p:sp>
        <p:nvSpPr>
          <p:cNvPr id="6" name="Slide Number Placeholder 3">
            <a:extLst>
              <a:ext uri="{FF2B5EF4-FFF2-40B4-BE49-F238E27FC236}">
                <a16:creationId xmlns:a16="http://schemas.microsoft.com/office/drawing/2014/main" id="{3143199F-5699-43D2-9D47-E8F5C1795FC9}"/>
              </a:ext>
            </a:extLst>
          </p:cNvPr>
          <p:cNvSpPr>
            <a:spLocks noGrp="1"/>
          </p:cNvSpPr>
          <p:nvPr>
            <p:ph type="sldNum" sz="quarter" idx="12"/>
          </p:nvPr>
        </p:nvSpPr>
        <p:spPr>
          <a:xfrm>
            <a:off x="327428" y="6356352"/>
            <a:ext cx="609600" cy="365125"/>
          </a:xfrm>
        </p:spPr>
        <p:txBody>
          <a:bodyPr/>
          <a:lstStyle/>
          <a:p>
            <a:pPr defTabSz="457200"/>
            <a:fld id="{334C5153-70F3-9C47-B2BA-087581A486FC}" type="slidenum">
              <a:rPr lang="en-US">
                <a:solidFill>
                  <a:prstClr val="white"/>
                </a:solidFill>
              </a:rPr>
              <a:pPr defTabSz="457200"/>
              <a:t>9</a:t>
            </a:fld>
            <a:endParaRPr lang="en-US">
              <a:solidFill>
                <a:prstClr val="white"/>
              </a:solidFill>
            </a:endParaRPr>
          </a:p>
        </p:txBody>
      </p:sp>
    </p:spTree>
    <p:extLst>
      <p:ext uri="{BB962C8B-B14F-4D97-AF65-F5344CB8AC3E}">
        <p14:creationId xmlns:p14="http://schemas.microsoft.com/office/powerpoint/2010/main" val="193009621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0096D2"/>
      </a:dk2>
      <a:lt2>
        <a:srgbClr val="EAEAEA"/>
      </a:lt2>
      <a:accent1>
        <a:srgbClr val="0096D2"/>
      </a:accent1>
      <a:accent2>
        <a:srgbClr val="797C7F"/>
      </a:accent2>
      <a:accent3>
        <a:srgbClr val="0096D2"/>
      </a:accent3>
      <a:accent4>
        <a:srgbClr val="797C7F"/>
      </a:accent4>
      <a:accent5>
        <a:srgbClr val="0096D2"/>
      </a:accent5>
      <a:accent6>
        <a:srgbClr val="797C7F"/>
      </a:accent6>
      <a:hlink>
        <a:srgbClr val="797C7F"/>
      </a:hlink>
      <a:folHlink>
        <a:srgbClr val="797C7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43768</TotalTime>
  <Words>1304</Words>
  <Application>Microsoft Office PowerPoint</Application>
  <PresentationFormat>Widescreen</PresentationFormat>
  <Paragraphs>103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Century Gothic</vt:lpstr>
      <vt:lpstr>1_Office Theme</vt:lpstr>
      <vt:lpstr>The goal planning rulebook, A 4-WEEK strategy document</vt:lpstr>
      <vt:lpstr>PowerPoint Presentation</vt:lpstr>
      <vt:lpstr>PowerPoint Presentation</vt:lpstr>
      <vt:lpstr>Building trust and nurturing relationships with clients takes time and effort but it pays off!   </vt:lpstr>
      <vt:lpstr>How NOT to Ask for a Referral  </vt:lpstr>
      <vt:lpstr>The Right Way to Ask For, and Get, a Referral </vt:lpstr>
      <vt:lpstr>Increasing Your Odds of Success  </vt:lpstr>
      <vt:lpstr>Take action!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Rupelyn Osorio</dc:creator>
  <cp:lastModifiedBy>Bill Banham</cp:lastModifiedBy>
  <cp:revision>87</cp:revision>
  <cp:lastPrinted>2018-08-22T16:56:58Z</cp:lastPrinted>
  <dcterms:created xsi:type="dcterms:W3CDTF">2018-08-13T20:49:31Z</dcterms:created>
  <dcterms:modified xsi:type="dcterms:W3CDTF">2019-01-16T02:13:33Z</dcterms:modified>
</cp:coreProperties>
</file>