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36" r:id="rId2"/>
    <p:sldId id="428" r:id="rId3"/>
    <p:sldId id="296" r:id="rId4"/>
    <p:sldId id="419" r:id="rId5"/>
    <p:sldId id="432" r:id="rId6"/>
    <p:sldId id="433" r:id="rId7"/>
    <p:sldId id="423" r:id="rId8"/>
    <p:sldId id="431" r:id="rId9"/>
    <p:sldId id="43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Crowe" initials="NC" lastIdx="5" clrIdx="0">
    <p:extLst>
      <p:ext uri="{19B8F6BF-5375-455C-9EA6-DF929625EA0E}">
        <p15:presenceInfo xmlns:p15="http://schemas.microsoft.com/office/powerpoint/2012/main" userId="S-1-5-21-2056276045-1667452615-1629300891-7413" providerId="AD"/>
      </p:ext>
    </p:extLst>
  </p:cmAuthor>
  <p:cmAuthor id="2" name="Rupelyn Osorio" initials="RO" lastIdx="1" clrIdx="1">
    <p:extLst>
      <p:ext uri="{19B8F6BF-5375-455C-9EA6-DF929625EA0E}">
        <p15:presenceInfo xmlns:p15="http://schemas.microsoft.com/office/powerpoint/2012/main" userId="S-1-5-21-2056276045-1667452615-1629300891-65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9" autoAdjust="0"/>
    <p:restoredTop sz="63714" autoAdjust="0"/>
  </p:normalViewPr>
  <p:slideViewPr>
    <p:cSldViewPr snapToGrid="0">
      <p:cViewPr varScale="1">
        <p:scale>
          <a:sx n="54" d="100"/>
          <a:sy n="54" d="100"/>
        </p:scale>
        <p:origin x="16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25D70-8A47-485C-AEA1-8154D3783684}" type="datetimeFigureOut">
              <a:rPr lang="en-CA" smtClean="0"/>
              <a:t>2019-01-15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CA780-DC22-44F4-9884-D768F9E371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63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versational.com/how-much-are-loyal-customers-worth-to-your-busines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sa.com/resources/articles/why-active-listening-is-an-essential-sales-too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Hitting your sales quota each quarter is no mean feat. It takes a lot of hard work and talent. But if you’re working flat out and yet consistently finding it hard to make quota, it’s natural to find yourself thinking: what more can I do? Well, the answer most likely is: a lot.</a:t>
            </a:r>
          </a:p>
          <a:p>
            <a:endParaRPr lang="en-CA" dirty="0"/>
          </a:p>
          <a:p>
            <a:r>
              <a:rPr lang="en-CA" dirty="0"/>
              <a:t>The truth is, ensuring you hit your sales quota is not as simple as having a great work ethic and attitude. It takes discipline, organisation and strategy.</a:t>
            </a:r>
          </a:p>
          <a:p>
            <a:r>
              <a:rPr lang="en-CA" dirty="0"/>
              <a:t>Use these tips to help ensure you hit your sales quota.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6D71E-6068-1A49-AD2D-E238900E9B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14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6D71E-6068-1A49-AD2D-E238900E9B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2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3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this 4-part meeting-in-box series, we consider the strategy and tactics required to prospect in ways which will actually deliver results.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6D71E-6068-1A49-AD2D-E238900E9B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931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only thing between you and your customer is the fact that your product works well, then they’ll probably be easily swayed by something shiny and bright and cheaper.</a:t>
            </a:r>
            <a:endParaRPr lang="en-US" b="0" dirty="0">
              <a:effectLst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key part of excellent customer service and relationship building are the skills of active listening and verbal communication. 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 fact - loyal customers who’ve bought from you twice before are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nine times more likely to convert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 first time buyers. This means you’re well placed to grow the account over time. Clearly, relationships matter and make good business sense.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6D71E-6068-1A49-AD2D-E238900E9B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49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6D71E-6068-1A49-AD2D-E238900E9B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92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6D71E-6068-1A49-AD2D-E238900E9B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697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 - PRESENTER - PRINT/OPEN A COPY OF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Why Active Listening is an Essential Sales Tool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highlight points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realting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4 factors which you think resonates with your team.  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factors are: 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1: Listening Allows You to Understand the Need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2: Listening Gives You the Chance to Build a Relationship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3: Listening Offers Chances for Meaningful Follow-up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4: Listening Helps You Avoid Potentially Disastrous Errors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dirty="0">
                <a:solidFill>
                  <a:schemeClr val="bg1"/>
                </a:solidFill>
              </a:rPr>
              <a:t>Get into pairs. For 5 minutes, the first person will attempt to provide a minimum of 10 facts about their business - such as company size, purchasing patterns, and major pain points. The other member of the pair must listen and capture as many points as possible. At the end of the 5 minutes, the listening party will take a minute to relay as many pertinent facts as possible. After that, swap roles and repeat. </a:t>
            </a:r>
            <a:endParaRPr lang="en-US" b="0" dirty="0">
              <a:effectLst/>
            </a:endParaRPr>
          </a:p>
          <a:p>
            <a:endParaRPr lang="en-US" b="0" dirty="0"/>
          </a:p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A780-DC22-44F4-9884-D768F9E371F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414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6D71E-6068-1A49-AD2D-E238900E9B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96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6D71E-6068-1A49-AD2D-E238900E9B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64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psa_logo_en_rgb_lr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8" y="1887411"/>
            <a:ext cx="2296160" cy="1161288"/>
          </a:xfrm>
          <a:prstGeom prst="rect">
            <a:avLst/>
          </a:prstGeom>
        </p:spPr>
      </p:pic>
      <p:sp>
        <p:nvSpPr>
          <p:cNvPr id="23" name="Right Triangle 22"/>
          <p:cNvSpPr/>
          <p:nvPr userDrawn="1"/>
        </p:nvSpPr>
        <p:spPr>
          <a:xfrm flipH="1">
            <a:off x="8126224" y="0"/>
            <a:ext cx="4065773" cy="6858000"/>
          </a:xfrm>
          <a:prstGeom prst="rtTriangle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1" y="0"/>
            <a:ext cx="60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</p:spPr>
        <p:txBody>
          <a:bodyPr/>
          <a:lstStyle/>
          <a:p>
            <a:fld id="{F6851338-1F02-8744-B6DD-5096122F06B9}" type="datetime1">
              <a:rPr lang="en-CA" smtClean="0"/>
              <a:t>2019-01-15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3887334"/>
            <a:ext cx="8421904" cy="1470025"/>
          </a:xfrm>
        </p:spPr>
        <p:txBody>
          <a:bodyPr anchor="b" anchorCtr="0"/>
          <a:lstStyle>
            <a:lvl1pPr algn="l">
              <a:lnSpc>
                <a:spcPts val="3400"/>
              </a:lnSpc>
              <a:defRPr sz="2600" spc="100">
                <a:solidFill>
                  <a:srgbClr val="0096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3" y="5369628"/>
            <a:ext cx="7836133" cy="986725"/>
          </a:xfrm>
        </p:spPr>
        <p:txBody>
          <a:bodyPr/>
          <a:lstStyle>
            <a:lvl1pPr marL="0" indent="0" algn="l">
              <a:lnSpc>
                <a:spcPts val="2600"/>
              </a:lnSpc>
              <a:buNone/>
              <a:defRPr sz="1800" spc="100">
                <a:solidFill>
                  <a:srgbClr val="797C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356352"/>
            <a:ext cx="609600" cy="365125"/>
          </a:xfrm>
        </p:spPr>
        <p:txBody>
          <a:bodyPr/>
          <a:lstStyle/>
          <a:p>
            <a:fld id="{334C5153-70F3-9C47-B2BA-087581A48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5792-86B5-3343-9CB3-92DB46DDE082}" type="datetime1">
              <a:rPr lang="en-CA" smtClean="0"/>
              <a:t>2019-01-15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153-70F3-9C47-B2BA-087581A48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2732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313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407A-F63F-CD4D-BCA6-CF09C7D5ECC4}" type="datetime1">
              <a:rPr lang="en-CA" smtClean="0"/>
              <a:t>2019-01-15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153-70F3-9C47-B2BA-087581A48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1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8258-A4BF-5942-A6CF-A7BB0752FFCA}" type="datetime1">
              <a:rPr lang="en-CA" smtClean="0"/>
              <a:t>2019-01-15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153-70F3-9C47-B2BA-087581A48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18534" y="0"/>
            <a:ext cx="105556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-118533" y="0"/>
            <a:ext cx="12310533" cy="6831884"/>
          </a:xfrm>
          <a:prstGeom prst="rect">
            <a:avLst/>
          </a:prstGeom>
          <a:solidFill>
            <a:srgbClr val="0096D2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Isosceles Triangle 8"/>
          <p:cNvSpPr/>
          <p:nvPr userDrawn="1"/>
        </p:nvSpPr>
        <p:spPr>
          <a:xfrm>
            <a:off x="-3222439" y="0"/>
            <a:ext cx="18518344" cy="6946900"/>
          </a:xfrm>
          <a:prstGeom prst="triangle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12837"/>
            <a:ext cx="10363200" cy="1362075"/>
          </a:xfrm>
        </p:spPr>
        <p:txBody>
          <a:bodyPr anchor="t"/>
          <a:lstStyle>
            <a:lvl1pPr algn="ctr">
              <a:lnSpc>
                <a:spcPts val="3200"/>
              </a:lnSpc>
              <a:defRPr sz="2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12649"/>
            <a:ext cx="10363200" cy="1500187"/>
          </a:xfrm>
        </p:spPr>
        <p:txBody>
          <a:bodyPr anchor="b"/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400" b="0" i="0" cap="all" spc="1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144380-D3E7-A041-8717-0746A0487F32}" type="datetime1">
              <a:rPr lang="en-CA" smtClean="0"/>
              <a:t>2019-01-15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4C5153-70F3-9C47-B2BA-087581A486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3132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132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62D3-C43A-BD45-8FAF-67BBDBDE16BA}" type="datetime1">
              <a:rPr lang="en-CA" smtClean="0"/>
              <a:t>2019-01-15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153-70F3-9C47-B2BA-087581A48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7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132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797C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132" y="2174875"/>
            <a:ext cx="5386917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690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rgbClr val="797C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6902" y="2174875"/>
            <a:ext cx="5389033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000A-F085-4543-918F-A77ACB2D19FC}" type="datetime1">
              <a:rPr lang="en-CA" smtClean="0"/>
              <a:t>2019-01-15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153-70F3-9C47-B2BA-087581A48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4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C628-EF71-A145-A1AA-E54621F45FA5}" type="datetime1">
              <a:rPr lang="en-CA" smtClean="0"/>
              <a:t>2019-01-15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153-70F3-9C47-B2BA-087581A48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0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1962A-897C-E443-981A-AF30D3DC4A42}" type="datetime1">
              <a:rPr lang="en-CA" smtClean="0"/>
              <a:t>2019-01-15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153-70F3-9C47-B2BA-087581A48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135" y="273050"/>
            <a:ext cx="4011084" cy="1162051"/>
          </a:xfrm>
        </p:spPr>
        <p:txBody>
          <a:bodyPr anchor="b"/>
          <a:lstStyle>
            <a:lvl1pPr algn="l">
              <a:defRPr sz="2600" b="0" i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265" y="273053"/>
            <a:ext cx="6815667" cy="58531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135" y="1435103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8537-BE02-4947-8F18-27866B958826}" type="datetime1">
              <a:rPr lang="en-CA" smtClean="0"/>
              <a:t>2019-01-15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153-70F3-9C47-B2BA-087581A48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3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097" y="4800601"/>
            <a:ext cx="7315200" cy="566739"/>
          </a:xfrm>
        </p:spPr>
        <p:txBody>
          <a:bodyPr anchor="b"/>
          <a:lstStyle>
            <a:lvl1pPr algn="l">
              <a:defRPr sz="26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8509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5097" y="536733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ADDF-5963-BF4B-8057-9C300CA844D7}" type="datetime1">
              <a:rPr lang="en-CA" smtClean="0"/>
              <a:t>2019-01-15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C5153-70F3-9C47-B2BA-087581A48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8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3132" y="551871"/>
            <a:ext cx="10972800" cy="7538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3132" y="130568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7028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0">
                <a:solidFill>
                  <a:schemeClr val="tx1">
                    <a:tint val="75000"/>
                  </a:schemeClr>
                </a:solidFill>
                <a:latin typeface="Century Gothic"/>
                <a:cs typeface="Corbel"/>
              </a:defRPr>
            </a:lvl1pPr>
          </a:lstStyle>
          <a:p>
            <a:fld id="{65CC21A0-FEA9-D043-8B05-2881C5AD9EED}" type="datetime1">
              <a:rPr lang="en-CA" smtClean="0"/>
              <a:t>2019-01-15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3028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pc="0">
                <a:solidFill>
                  <a:schemeClr val="tx1">
                    <a:tint val="75000"/>
                  </a:schemeClr>
                </a:solidFill>
                <a:latin typeface="Century Gothic"/>
                <a:cs typeface="Corbe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428" y="635635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0">
                <a:solidFill>
                  <a:schemeClr val="tx1">
                    <a:tint val="75000"/>
                  </a:schemeClr>
                </a:solidFill>
                <a:latin typeface="Century Gothic"/>
                <a:cs typeface="Corbel"/>
              </a:defRPr>
            </a:lvl1pPr>
          </a:lstStyle>
          <a:p>
            <a:fld id="{334C5153-70F3-9C47-B2BA-087581A486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" y="0"/>
            <a:ext cx="327428" cy="6858000"/>
          </a:xfrm>
          <a:prstGeom prst="rect">
            <a:avLst/>
          </a:prstGeom>
          <a:solidFill>
            <a:srgbClr val="797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cpsa_logo_en_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210" y="6096806"/>
            <a:ext cx="1035101" cy="5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0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700" kern="1200" cap="all" spc="0">
          <a:solidFill>
            <a:srgbClr val="0096D2"/>
          </a:solidFill>
          <a:latin typeface="Century Gothic"/>
          <a:ea typeface="+mj-ea"/>
          <a:cs typeface="Corbel"/>
        </a:defRPr>
      </a:lvl1pPr>
    </p:titleStyle>
    <p:bodyStyle>
      <a:lvl1pPr marL="182880" indent="-182880" algn="l" defTabSz="457200" rtl="0" eaLnBrk="1" latinLnBrk="0" hangingPunct="1">
        <a:spcBef>
          <a:spcPts val="700"/>
        </a:spcBef>
        <a:buFont typeface="Arial"/>
        <a:buChar char="•"/>
        <a:defRPr sz="2100" kern="1200" spc="0">
          <a:solidFill>
            <a:schemeClr val="tx1"/>
          </a:solidFill>
          <a:latin typeface="Century Gothic"/>
          <a:ea typeface="+mn-ea"/>
          <a:cs typeface="Corbel"/>
        </a:defRPr>
      </a:lvl1pPr>
      <a:lvl2pPr marL="742950" indent="-285750" algn="l" defTabSz="457200" rtl="0" eaLnBrk="1" latinLnBrk="0" hangingPunct="1">
        <a:spcBef>
          <a:spcPts val="700"/>
        </a:spcBef>
        <a:buFont typeface="Arial"/>
        <a:buChar char="–"/>
        <a:defRPr sz="1800" kern="1200" spc="0">
          <a:solidFill>
            <a:schemeClr val="tx1"/>
          </a:solidFill>
          <a:latin typeface="Century Gothic"/>
          <a:ea typeface="+mn-ea"/>
          <a:cs typeface="Corbel"/>
        </a:defRPr>
      </a:lvl2pPr>
      <a:lvl3pPr marL="1143000" indent="-182880" algn="l" defTabSz="457200" rtl="0" eaLnBrk="1" latinLnBrk="0" hangingPunct="1">
        <a:spcBef>
          <a:spcPts val="700"/>
        </a:spcBef>
        <a:buFont typeface="Arial"/>
        <a:buChar char="•"/>
        <a:defRPr sz="1800" kern="1200" spc="0">
          <a:solidFill>
            <a:schemeClr val="tx1"/>
          </a:solidFill>
          <a:latin typeface="Century Gothic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ts val="700"/>
        </a:spcBef>
        <a:buFont typeface="Arial"/>
        <a:buChar char="–"/>
        <a:defRPr sz="1800" kern="1200" spc="0">
          <a:solidFill>
            <a:schemeClr val="tx1"/>
          </a:solidFill>
          <a:latin typeface="Century Gothic"/>
          <a:ea typeface="+mn-ea"/>
          <a:cs typeface="Corbel"/>
        </a:defRPr>
      </a:lvl4pPr>
      <a:lvl5pPr marL="2057400" indent="-182880" algn="l" defTabSz="457200" rtl="0" eaLnBrk="1" latinLnBrk="0" hangingPunct="1">
        <a:spcBef>
          <a:spcPts val="700"/>
        </a:spcBef>
        <a:buFont typeface="Arial"/>
        <a:buChar char="»"/>
        <a:defRPr sz="1800" kern="1200" spc="0">
          <a:solidFill>
            <a:schemeClr val="tx1"/>
          </a:solidFill>
          <a:latin typeface="Century Gothic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sa.com/resources/articles/building-lasting-rapport---the-art-of-relationship-build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psa.com/resources/videos/four-client-personality-types-and-how-to-handle-them" TargetMode="External"/><Relationship Id="rId5" Type="http://schemas.openxmlformats.org/officeDocument/2006/relationships/hyperlink" Target="https://www.cpsa.com/resources/articles/the-elements-of-a-winning-sales-presentation" TargetMode="External"/><Relationship Id="rId4" Type="http://schemas.openxmlformats.org/officeDocument/2006/relationships/hyperlink" Target="https://www.cpsa.com/resources/articles/five-mistakes-made-in-client-meeting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sa.com/resources/articles/why-the-consultative-selling-approach-work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sa.com/success-tools/templat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psa.com/resources" TargetMode="External"/><Relationship Id="rId5" Type="http://schemas.openxmlformats.org/officeDocument/2006/relationships/hyperlink" Target="https://www.cpsa.com/success-tools/podcasts" TargetMode="External"/><Relationship Id="rId4" Type="http://schemas.openxmlformats.org/officeDocument/2006/relationships/hyperlink" Target="https://www.cpsa.com/success-tools/webinar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lang="en-US"/>
            </a:pPr>
            <a:r>
              <a:rPr lang="en-US" b="1" dirty="0"/>
              <a:t>BUILDING AND NURTURING RELATIONSHIPS</a:t>
            </a:r>
            <a:r>
              <a:rPr lang="en-CA" b="1" dirty="0"/>
              <a:t>, </a:t>
            </a:r>
            <a:br>
              <a:rPr lang="en-CA" b="1" dirty="0"/>
            </a:br>
            <a:r>
              <a:rPr lang="en-CA" b="1" dirty="0"/>
              <a:t>A 4-WEEK strategy document</a:t>
            </a:r>
            <a:endParaRPr lang="en-US" dirty="0">
              <a:ea typeface="Franklin Gothic Book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 lang="en-US"/>
            </a:pPr>
            <a:r>
              <a:rPr lang="en-US" b="1" dirty="0">
                <a:ea typeface="Franklin Gothic Book" charset="77"/>
              </a:rPr>
              <a:t>CPSA Meeting in a Box:</a:t>
            </a:r>
            <a:br>
              <a:rPr lang="en-US" dirty="0">
                <a:ea typeface="Franklin Gothic Book" charset="77"/>
              </a:rPr>
            </a:br>
            <a:r>
              <a:rPr lang="en-US" dirty="0">
                <a:ea typeface="Franklin Gothic Book" charset="77"/>
              </a:rPr>
              <a:t>A series of 15-minute guided presentations to help increase your team’s performance. </a:t>
            </a:r>
          </a:p>
        </p:txBody>
      </p:sp>
    </p:spTree>
    <p:extLst>
      <p:ext uri="{BB962C8B-B14F-4D97-AF65-F5344CB8AC3E}">
        <p14:creationId xmlns:p14="http://schemas.microsoft.com/office/powerpoint/2010/main" val="66230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514" y="402213"/>
            <a:ext cx="10363200" cy="607721"/>
          </a:xfrm>
        </p:spPr>
        <p:txBody>
          <a:bodyPr/>
          <a:lstStyle/>
          <a:p>
            <a:pPr algn="l"/>
            <a:r>
              <a:rPr lang="en-US" b="1" dirty="0"/>
              <a:t>Pre-learning: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34C5153-70F3-9C47-B2BA-087581A486FC}" type="slidenum">
              <a:rPr lang="en-US">
                <a:solidFill>
                  <a:prstClr val="white"/>
                </a:solidFill>
              </a:rPr>
              <a:pPr defTabSz="457200"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4757C9-10FB-43C2-926A-10E0668031BD}"/>
              </a:ext>
            </a:extLst>
          </p:cNvPr>
          <p:cNvSpPr/>
          <p:nvPr/>
        </p:nvSpPr>
        <p:spPr>
          <a:xfrm>
            <a:off x="327428" y="1281401"/>
            <a:ext cx="10536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Facilitator: One week prior to your meeting, please inform your sales team to prepare with these CPSA Learning Hub resources.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894F9-7F83-48AC-80A6-A72C30152656}"/>
              </a:ext>
            </a:extLst>
          </p:cNvPr>
          <p:cNvSpPr txBox="1"/>
          <p:nvPr/>
        </p:nvSpPr>
        <p:spPr>
          <a:xfrm>
            <a:off x="356000" y="1946638"/>
            <a:ext cx="114505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  <a:p>
            <a:r>
              <a:rPr lang="en-CA" dirty="0"/>
              <a:t>Reading:</a:t>
            </a:r>
          </a:p>
          <a:p>
            <a:r>
              <a:rPr lang="en-US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Building Lasting Rapport’</a:t>
            </a:r>
            <a:b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Five Mistakes Made in Client Meeting</a:t>
            </a:r>
            <a:b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Elements of a Winning Sales Presentation</a:t>
            </a:r>
            <a:endParaRPr lang="en-US" u="sng" dirty="0">
              <a:solidFill>
                <a:schemeClr val="bg1"/>
              </a:solidFill>
            </a:endParaRPr>
          </a:p>
          <a:p>
            <a:endParaRPr lang="en-US" u="sng" dirty="0">
              <a:solidFill>
                <a:schemeClr val="bg1"/>
              </a:solidFill>
            </a:endParaRPr>
          </a:p>
          <a:p>
            <a:r>
              <a:rPr lang="en-US" dirty="0"/>
              <a:t>Webinar:</a:t>
            </a:r>
          </a:p>
          <a:p>
            <a:r>
              <a:rPr lang="en-US" u="sng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Four Client Personality Types and How To Handle Them</a:t>
            </a:r>
            <a:endParaRPr lang="en-US" u="sng" dirty="0">
              <a:solidFill>
                <a:schemeClr val="bg1"/>
              </a:solidFill>
            </a:endParaRPr>
          </a:p>
          <a:p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4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7028" y="2401366"/>
            <a:ext cx="10363200" cy="2484959"/>
          </a:xfrm>
        </p:spPr>
        <p:txBody>
          <a:bodyPr/>
          <a:lstStyle/>
          <a:p>
            <a:r>
              <a:rPr lang="en-US" sz="2400" b="1" dirty="0"/>
              <a:t>WEEK 3:</a:t>
            </a:r>
          </a:p>
          <a:p>
            <a:endParaRPr lang="en-US" sz="2400" b="1" dirty="0"/>
          </a:p>
          <a:p>
            <a:r>
              <a:rPr lang="en-US" sz="2400" b="1" dirty="0"/>
              <a:t>Referrals and why Recurring</a:t>
            </a:r>
          </a:p>
          <a:p>
            <a:r>
              <a:rPr lang="en-US" sz="2400" b="1" dirty="0"/>
              <a:t>Business Doesn’t Just Happen</a:t>
            </a:r>
            <a:endParaRPr lang="en-US" sz="2400" b="1" u="sng" dirty="0"/>
          </a:p>
          <a:p>
            <a:endParaRPr lang="en-US" sz="2400" b="1" i="1" u="sng" cap="none" dirty="0"/>
          </a:p>
          <a:p>
            <a:r>
              <a:rPr lang="en-US" sz="2400" dirty="0"/>
              <a:t>If you spend time nurturing the relationship, actively listening and responding with great customer service, prospects are more likely to a) buy and b) stay loyal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34C5153-70F3-9C47-B2BA-087581A486FC}" type="slidenum">
              <a:rPr lang="en-US">
                <a:solidFill>
                  <a:prstClr val="white"/>
                </a:solidFill>
              </a:rPr>
              <a:pPr defTabSz="457200"/>
              <a:t>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52325"/>
            <a:ext cx="10701339" cy="753809"/>
          </a:xfrm>
        </p:spPr>
        <p:txBody>
          <a:bodyPr/>
          <a:lstStyle/>
          <a:p>
            <a:r>
              <a:rPr lang="en-US" b="1" dirty="0"/>
              <a:t>Keeping ahead of the competition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34C5153-70F3-9C47-B2BA-087581A486FC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003E75-5DBF-4BF3-82AB-BA24FB42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4" y="1776006"/>
            <a:ext cx="3471863" cy="40247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Product quality is obviously highly important in securing recurring business, but it’s not the only factor.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Yes, you offer a great product, but what happens when a new kid on the block come out of nowhere and  undercuts you? </a:t>
            </a:r>
          </a:p>
          <a:p>
            <a:pPr marL="0" indent="0">
              <a:buNone/>
            </a:pPr>
            <a:br>
              <a:rPr lang="en-US" dirty="0"/>
            </a:br>
            <a:endParaRPr lang="en-CA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D0F882-78F4-445D-BCC0-65D4441DD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06" y="1776006"/>
            <a:ext cx="6796070" cy="40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80" y="623734"/>
            <a:ext cx="11209332" cy="753809"/>
          </a:xfrm>
        </p:spPr>
        <p:txBody>
          <a:bodyPr/>
          <a:lstStyle/>
          <a:p>
            <a:r>
              <a:rPr lang="en-US" b="1" dirty="0"/>
              <a:t>Why Active Listening Matters</a:t>
            </a:r>
            <a:br>
              <a:rPr lang="en-US" dirty="0"/>
            </a:br>
            <a:br>
              <a:rPr lang="en-US" dirty="0"/>
            </a:b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34C5153-70F3-9C47-B2BA-087581A486FC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5CDCD2-D1E5-4A85-B296-64FC8390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1" y="1614490"/>
            <a:ext cx="4572002" cy="34453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 salespeople, we must </a:t>
            </a:r>
            <a:r>
              <a:rPr lang="en-US" u="sng" dirty="0">
                <a:hlinkClick r:id="rId3"/>
              </a:rPr>
              <a:t>understand our client or prospect’s business pain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Sure, some of this can be ascertained through research but the best source is always, as they say, straight from the horse’s mouth.</a:t>
            </a:r>
            <a:endParaRPr lang="en-CA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722786-CF61-4CC8-810D-81F3BA87D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72" y="1631584"/>
            <a:ext cx="5291428" cy="43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80" y="623734"/>
            <a:ext cx="11209332" cy="753809"/>
          </a:xfrm>
        </p:spPr>
        <p:txBody>
          <a:bodyPr/>
          <a:lstStyle/>
          <a:p>
            <a:r>
              <a:rPr lang="en-US" b="1" dirty="0"/>
              <a:t>The Consequences of Poor Listening Skills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34C5153-70F3-9C47-B2BA-087581A486FC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4DC57F-DC2A-447F-A375-C4AFD99D9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627376"/>
              </p:ext>
            </p:extLst>
          </p:nvPr>
        </p:nvGraphicFramePr>
        <p:xfrm>
          <a:off x="642937" y="2371725"/>
          <a:ext cx="1109821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8212">
                  <a:extLst>
                    <a:ext uri="{9D8B030D-6E8A-4147-A177-3AD203B41FA5}">
                      <a16:colId xmlns:a16="http://schemas.microsoft.com/office/drawing/2014/main" val="7643759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endParaRPr lang="en-US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51636"/>
                  </a:ext>
                </a:extLst>
              </a:tr>
              <a:tr h="1834912">
                <a:tc>
                  <a:txBody>
                    <a:bodyPr/>
                    <a:lstStyle/>
                    <a:p>
                      <a:pPr rtl="0"/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sales pros don’t use active listening in a variety of situations - networking, events, client meetings, prospecting calls - then they are missing out on valuable intel that will help them make a sale. </a:t>
                      </a:r>
                    </a:p>
                    <a:p>
                      <a:pPr rtl="0"/>
                      <a:endParaRPr lang="en-US" sz="2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worse, poor listening skills can be the cause of big missteps or mistakes that will ruin your chances with an important customer.</a:t>
                      </a:r>
                      <a:endParaRPr lang="en-US" sz="2400" b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33673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5CDCD2-D1E5-4A85-B296-64FC8390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80" y="1420927"/>
            <a:ext cx="11380788" cy="7538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Active listening and first-rate communication skills are vital to building relationships with prospects and clients. </a:t>
            </a:r>
            <a:endParaRPr lang="en-CA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82397-DAE4-4A9F-A9E4-F061F66FACCC}"/>
              </a:ext>
            </a:extLst>
          </p:cNvPr>
          <p:cNvSpPr txBox="1"/>
          <p:nvPr/>
        </p:nvSpPr>
        <p:spPr>
          <a:xfrm>
            <a:off x="642937" y="5437073"/>
            <a:ext cx="8061896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66"/>
                </a:solidFill>
              </a:rPr>
              <a:t>ACTIVITY –</a:t>
            </a:r>
            <a:r>
              <a:rPr lang="en-US" dirty="0"/>
              <a:t> </a:t>
            </a:r>
            <a:r>
              <a:rPr lang="en-US" b="1" dirty="0">
                <a:solidFill>
                  <a:srgbClr val="FFFF66"/>
                </a:solidFill>
              </a:rPr>
              <a:t>Read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b="1" u="sng" dirty="0">
                <a:solidFill>
                  <a:srgbClr val="FFFF66"/>
                </a:solidFill>
              </a:rPr>
              <a:t>Why Active Listening is an Essential Sales Tool</a:t>
            </a:r>
            <a:r>
              <a:rPr lang="en-US" b="1" dirty="0">
                <a:solidFill>
                  <a:schemeClr val="bg1"/>
                </a:solidFill>
              </a:rPr>
              <a:t>.  </a:t>
            </a:r>
            <a:r>
              <a:rPr lang="en-US" dirty="0">
                <a:solidFill>
                  <a:schemeClr val="bg1"/>
                </a:solidFill>
              </a:rPr>
              <a:t>Get the detailed breakdown of why each of these 4 factors matter and how they impact your sales performance. 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E3EED-B41D-47A2-8CDA-E4EFEE50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Take action!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A4358-2824-42C9-8122-6F18FDBF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363" y="1305680"/>
            <a:ext cx="6343650" cy="272339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Listening Allows You to Understand the Need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Listening Gives You the Chance to Build a Relationship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Listening Offers Chances for Meaningful Follow-up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Listening Helps You Avoid Potentially Disastrous Errors</a:t>
            </a:r>
            <a:endParaRPr lang="en-CA" sz="20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A6FAE-CAE3-45A1-9F16-B6EF7A67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34C5153-70F3-9C47-B2BA-087581A486FC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DA8CC-51A8-452B-88F9-B075D003700D}"/>
              </a:ext>
            </a:extLst>
          </p:cNvPr>
          <p:cNvSpPr txBox="1"/>
          <p:nvPr/>
        </p:nvSpPr>
        <p:spPr>
          <a:xfrm>
            <a:off x="972590" y="4393286"/>
            <a:ext cx="9700173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66"/>
                </a:solidFill>
              </a:rPr>
              <a:t>TEAM ACTIVITY –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Get into pairs. For 5 minutes, the first person will attempt to provide a minimum of 10 facts about their business - such as company size, purchasing patterns, and major pain points. The other member of the pair must listen and capture as many points as possible. At the end of the 5 minutes, the listening party will take a minute to relay as many pertinent facts as possible and suggest follow-up actions. After that, swap roles and repeat. 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CF8F2C-9279-4234-BC19-F418F48D4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3" y="1431804"/>
            <a:ext cx="3894692" cy="259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001" y="885821"/>
            <a:ext cx="10363200" cy="783667"/>
          </a:xfrm>
        </p:spPr>
        <p:txBody>
          <a:bodyPr/>
          <a:lstStyle/>
          <a:p>
            <a:r>
              <a:rPr lang="en-US" b="1" dirty="0"/>
              <a:t>ADDITIONAL RESOURCES FROM CPSA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E9545E-F244-4E2D-BF75-A3978A4775ED}"/>
              </a:ext>
            </a:extLst>
          </p:cNvPr>
          <p:cNvSpPr txBox="1">
            <a:spLocks/>
          </p:cNvSpPr>
          <p:nvPr/>
        </p:nvSpPr>
        <p:spPr>
          <a:xfrm>
            <a:off x="796001" y="2500310"/>
            <a:ext cx="10363200" cy="3098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lnSpc>
                <a:spcPts val="4000"/>
              </a:lnSpc>
              <a:spcBef>
                <a:spcPts val="0"/>
              </a:spcBef>
              <a:buFont typeface="Arial"/>
              <a:buNone/>
              <a:defRPr sz="3400" b="0" i="0" kern="1200" cap="all" spc="100">
                <a:solidFill>
                  <a:schemeClr val="bg1"/>
                </a:solidFill>
                <a:latin typeface="Century Gothic"/>
                <a:ea typeface="+mn-ea"/>
                <a:cs typeface="Corbel"/>
              </a:defRPr>
            </a:lvl1pPr>
            <a:lvl2pPr marL="457200" indent="0" algn="l" defTabSz="457200" rtl="0" eaLnBrk="1" latinLnBrk="0" hangingPunct="1">
              <a:spcBef>
                <a:spcPts val="700"/>
              </a:spcBef>
              <a:buFont typeface="Arial"/>
              <a:buNone/>
              <a:defRPr sz="1800" kern="1200" spc="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orbel"/>
              </a:defRPr>
            </a:lvl2pPr>
            <a:lvl3pPr marL="914400" indent="0" algn="l" defTabSz="457200" rtl="0" eaLnBrk="1" latinLnBrk="0" hangingPunct="1">
              <a:spcBef>
                <a:spcPts val="700"/>
              </a:spcBef>
              <a:buFont typeface="Arial"/>
              <a:buNone/>
              <a:defRPr sz="1600" kern="1200" spc="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orbel"/>
              </a:defRPr>
            </a:lvl3pPr>
            <a:lvl4pPr marL="1371600" indent="0" algn="l" defTabSz="457200" rtl="0" eaLnBrk="1" latinLnBrk="0" hangingPunct="1">
              <a:spcBef>
                <a:spcPts val="700"/>
              </a:spcBef>
              <a:buFont typeface="Arial"/>
              <a:buNone/>
              <a:defRPr sz="1400" kern="1200" spc="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orbel"/>
              </a:defRPr>
            </a:lvl4pPr>
            <a:lvl5pPr marL="1828800" indent="0" algn="l" defTabSz="457200" rtl="0" eaLnBrk="1" latinLnBrk="0" hangingPunct="1">
              <a:spcBef>
                <a:spcPts val="700"/>
              </a:spcBef>
              <a:buFont typeface="Arial"/>
              <a:buNone/>
              <a:defRPr sz="1400" kern="1200" spc="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orbe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i="1" cap="non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TEMPLATES</a:t>
            </a:r>
            <a:r>
              <a:rPr lang="en-US" sz="1800" i="1" cap="none" dirty="0"/>
              <a:t> – CPSA is constantly building and upgrading our catalog of templates to make your job easier!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i="1" cap="non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WEBINARS</a:t>
            </a:r>
            <a:r>
              <a:rPr lang="en-US" sz="1800" b="1" i="1" cap="none" dirty="0"/>
              <a:t> </a:t>
            </a:r>
            <a:r>
              <a:rPr lang="en-US" sz="1800" i="1" cap="none" dirty="0"/>
              <a:t>- Our “virtual” training sessions led by industry experts, at your convenience.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i="1" cap="none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PODCASTS</a:t>
            </a:r>
            <a:r>
              <a:rPr lang="en-US" sz="1800" b="1" i="1" cap="none" dirty="0"/>
              <a:t> </a:t>
            </a:r>
            <a:r>
              <a:rPr lang="en-US" sz="1800" i="1" cap="none" dirty="0"/>
              <a:t>- Take the sales experts wherever you go!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b="1" i="1" cap="none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HUB </a:t>
            </a:r>
            <a:r>
              <a:rPr lang="en-US" sz="1800" i="1" cap="none" dirty="0"/>
              <a:t>- Check out the latest sales articles, white papers, and </a:t>
            </a:r>
            <a:r>
              <a:rPr lang="en-US" sz="1800" i="1" cap="none" dirty="0" err="1"/>
              <a:t>ebooks</a:t>
            </a:r>
            <a:endParaRPr lang="en-US" sz="18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143199F-5699-43D2-9D47-E8F5C179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428" y="6356352"/>
            <a:ext cx="609600" cy="365125"/>
          </a:xfrm>
        </p:spPr>
        <p:txBody>
          <a:bodyPr/>
          <a:lstStyle/>
          <a:p>
            <a:pPr defTabSz="457200"/>
            <a:fld id="{334C5153-70F3-9C47-B2BA-087581A486FC}" type="slidenum">
              <a:rPr lang="en-US">
                <a:solidFill>
                  <a:prstClr val="white"/>
                </a:solidFill>
              </a:rPr>
              <a:pPr defTabSz="457200"/>
              <a:t>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96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 TEAM GO!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34C5153-70F3-9C47-B2BA-087581A486FC}" type="slidenum">
              <a:rPr lang="en-US">
                <a:solidFill>
                  <a:prstClr val="white"/>
                </a:solidFill>
              </a:rPr>
              <a:pPr defTabSz="457200"/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195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096D2"/>
      </a:dk2>
      <a:lt2>
        <a:srgbClr val="EAEAEA"/>
      </a:lt2>
      <a:accent1>
        <a:srgbClr val="0096D2"/>
      </a:accent1>
      <a:accent2>
        <a:srgbClr val="797C7F"/>
      </a:accent2>
      <a:accent3>
        <a:srgbClr val="0096D2"/>
      </a:accent3>
      <a:accent4>
        <a:srgbClr val="797C7F"/>
      </a:accent4>
      <a:accent5>
        <a:srgbClr val="0096D2"/>
      </a:accent5>
      <a:accent6>
        <a:srgbClr val="797C7F"/>
      </a:accent6>
      <a:hlink>
        <a:srgbClr val="797C7F"/>
      </a:hlink>
      <a:folHlink>
        <a:srgbClr val="797C7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44602</TotalTime>
  <Words>766</Words>
  <Application>Microsoft Office PowerPoint</Application>
  <PresentationFormat>Widescreen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1_Office Theme</vt:lpstr>
      <vt:lpstr>BUILDING AND NURTURING RELATIONSHIPS,  A 4-WEEK strategy document</vt:lpstr>
      <vt:lpstr>PowerPoint Presentation</vt:lpstr>
      <vt:lpstr>PowerPoint Presentation</vt:lpstr>
      <vt:lpstr>Keeping ahead of the competition</vt:lpstr>
      <vt:lpstr>Why Active Listening Matters  </vt:lpstr>
      <vt:lpstr>The Consequences of Poor Listening Skills</vt:lpstr>
      <vt:lpstr>Take action!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Rupelyn Osorio</dc:creator>
  <cp:lastModifiedBy>Bill Banham</cp:lastModifiedBy>
  <cp:revision>86</cp:revision>
  <cp:lastPrinted>2018-08-22T16:56:58Z</cp:lastPrinted>
  <dcterms:created xsi:type="dcterms:W3CDTF">2018-08-13T20:49:31Z</dcterms:created>
  <dcterms:modified xsi:type="dcterms:W3CDTF">2019-01-16T02:13:30Z</dcterms:modified>
</cp:coreProperties>
</file>