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406" r:id="rId2"/>
    <p:sldId id="296" r:id="rId3"/>
    <p:sldId id="428" r:id="rId4"/>
    <p:sldId id="432" r:id="rId5"/>
    <p:sldId id="435" r:id="rId6"/>
    <p:sldId id="434" r:id="rId7"/>
    <p:sldId id="433" r:id="rId8"/>
    <p:sldId id="436" r:id="rId9"/>
    <p:sldId id="431" r:id="rId10"/>
    <p:sldId id="430"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holas Crowe" initials="NC" lastIdx="5" clrIdx="0">
    <p:extLst>
      <p:ext uri="{19B8F6BF-5375-455C-9EA6-DF929625EA0E}">
        <p15:presenceInfo xmlns:p15="http://schemas.microsoft.com/office/powerpoint/2012/main" userId="S-1-5-21-2056276045-1667452615-1629300891-7413" providerId="AD"/>
      </p:ext>
    </p:extLst>
  </p:cmAuthor>
  <p:cmAuthor id="2" name="Rupelyn Osorio" initials="RO" lastIdx="1" clrIdx="1">
    <p:extLst>
      <p:ext uri="{19B8F6BF-5375-455C-9EA6-DF929625EA0E}">
        <p15:presenceInfo xmlns:p15="http://schemas.microsoft.com/office/powerpoint/2012/main" userId="S-1-5-21-2056276045-1667452615-1629300891-6572" providerId="AD"/>
      </p:ext>
    </p:extLst>
  </p:cmAuthor>
  <p:cmAuthor id="3" name="Nicholas Crowe" initials="NC [2]" lastIdx="6" clrIdx="2">
    <p:extLst>
      <p:ext uri="{19B8F6BF-5375-455C-9EA6-DF929625EA0E}">
        <p15:presenceInfo xmlns:p15="http://schemas.microsoft.com/office/powerpoint/2012/main" userId="S::NCrowe@cpsa.com::26185f7e-6d36-4886-9dd0-7b5568a3c1a7" providerId="AD"/>
      </p:ext>
    </p:extLst>
  </p:cmAuthor>
  <p:cmAuthor id="4" name="Rupelyn Osorio" initials="RO [2]" lastIdx="5" clrIdx="3">
    <p:extLst>
      <p:ext uri="{19B8F6BF-5375-455C-9EA6-DF929625EA0E}">
        <p15:presenceInfo xmlns:p15="http://schemas.microsoft.com/office/powerpoint/2012/main" userId="S::rosorio@cpsa.com::a62991b4-f815-4bd5-95a4-edc2ff4eed7e" providerId="AD"/>
      </p:ext>
    </p:extLst>
  </p:cmAuthor>
  <p:cmAuthor id="5" name="Bill Banham" initials="BB" lastIdx="4" clrIdx="4">
    <p:extLst>
      <p:ext uri="{19B8F6BF-5375-455C-9EA6-DF929625EA0E}">
        <p15:presenceInfo xmlns:p15="http://schemas.microsoft.com/office/powerpoint/2012/main" userId="Bill Banham"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25" autoAdjust="0"/>
    <p:restoredTop sz="83302" autoAdjust="0"/>
  </p:normalViewPr>
  <p:slideViewPr>
    <p:cSldViewPr snapToGrid="0">
      <p:cViewPr varScale="1">
        <p:scale>
          <a:sx n="58" d="100"/>
          <a:sy n="58" d="100"/>
        </p:scale>
        <p:origin x="122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1440" tIns="45720" rIns="91440" bIns="45720" rtlCol="0"/>
          <a:lstStyle>
            <a:lvl1pPr algn="r">
              <a:defRPr sz="1200"/>
            </a:lvl1pPr>
          </a:lstStyle>
          <a:p>
            <a:fld id="{CDD25D70-8A47-485C-AEA1-8154D3783684}" type="datetimeFigureOut">
              <a:rPr lang="en-CA" smtClean="0"/>
              <a:t>2019-03-28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8"/>
            <a:ext cx="3037840" cy="466433"/>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8"/>
            <a:ext cx="3037840" cy="466433"/>
          </a:xfrm>
          <a:prstGeom prst="rect">
            <a:avLst/>
          </a:prstGeom>
        </p:spPr>
        <p:txBody>
          <a:bodyPr vert="horz" lIns="91440" tIns="45720" rIns="91440" bIns="45720" rtlCol="0" anchor="b"/>
          <a:lstStyle>
            <a:lvl1pPr algn="r">
              <a:defRPr sz="1200"/>
            </a:lvl1pPr>
          </a:lstStyle>
          <a:p>
            <a:fld id="{223CA780-DC22-44F4-9884-D768F9E371FA}" type="slidenum">
              <a:rPr lang="en-CA" smtClean="0"/>
              <a:t>‹#›</a:t>
            </a:fld>
            <a:endParaRPr lang="en-CA"/>
          </a:p>
        </p:txBody>
      </p:sp>
    </p:spTree>
    <p:extLst>
      <p:ext uri="{BB962C8B-B14F-4D97-AF65-F5344CB8AC3E}">
        <p14:creationId xmlns:p14="http://schemas.microsoft.com/office/powerpoint/2010/main" val="4015636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501415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33931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4028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Once you’ve gained a prospect’s trust either through relationship building on social media or through traditional communication methods, they will be far more likely to buy from you.</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706953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It is important not to leave your marketing in a vacuum. Tell them about your client-facing learnings. Your feedback regarding leads coming your way and the conversations you have is hugely valuable qualitative data which your marketing team can them learn from and add to an overall quantitative-qualitative blended approach.</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582730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Once you’ve gained a prospect’s trust either through relationship building on social media or through traditional communication methods, they will be far more likely to buy from you.</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576374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21427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399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46D71E-6068-1A49-AD2D-E238900E9B9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5806479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22" name="Picture 21" descr="cpsa_logo_en_rgb_lr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5488" y="1887411"/>
            <a:ext cx="2296160" cy="1161288"/>
          </a:xfrm>
          <a:prstGeom prst="rect">
            <a:avLst/>
          </a:prstGeom>
        </p:spPr>
      </p:pic>
      <p:sp>
        <p:nvSpPr>
          <p:cNvPr id="23" name="Right Triangle 22"/>
          <p:cNvSpPr/>
          <p:nvPr userDrawn="1"/>
        </p:nvSpPr>
        <p:spPr>
          <a:xfrm flipH="1">
            <a:off x="8126224" y="0"/>
            <a:ext cx="4065773" cy="6858000"/>
          </a:xfrm>
          <a:prstGeom prst="r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16" name="Rectangle 15"/>
          <p:cNvSpPr/>
          <p:nvPr userDrawn="1"/>
        </p:nvSpPr>
        <p:spPr>
          <a:xfrm>
            <a:off x="1" y="0"/>
            <a:ext cx="6096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4" name="Date Placeholder 3"/>
          <p:cNvSpPr>
            <a:spLocks noGrp="1"/>
          </p:cNvSpPr>
          <p:nvPr>
            <p:ph type="dt" sz="half" idx="10"/>
          </p:nvPr>
        </p:nvSpPr>
        <p:spPr>
          <a:xfrm>
            <a:off x="609601" y="6356352"/>
            <a:ext cx="2844800" cy="365125"/>
          </a:xfrm>
        </p:spPr>
        <p:txBody>
          <a:bodyPr/>
          <a:lstStyle/>
          <a:p>
            <a:fld id="{F6851338-1F02-8744-B6DD-5096122F06B9}" type="datetime1">
              <a:rPr lang="en-CA" smtClean="0"/>
              <a:t>2019-03-28</a:t>
            </a:fld>
            <a:endParaRPr lang="en-US"/>
          </a:p>
        </p:txBody>
      </p:sp>
      <p:sp>
        <p:nvSpPr>
          <p:cNvPr id="5" name="Footer Placeholder 4"/>
          <p:cNvSpPr>
            <a:spLocks noGrp="1"/>
          </p:cNvSpPr>
          <p:nvPr>
            <p:ph type="ftr" sz="quarter" idx="11"/>
          </p:nvPr>
        </p:nvSpPr>
        <p:spPr>
          <a:xfrm>
            <a:off x="4165601" y="6356352"/>
            <a:ext cx="3860800" cy="365125"/>
          </a:xfrm>
        </p:spPr>
        <p:txBody>
          <a:bodyPr/>
          <a:lstStyle/>
          <a:p>
            <a:endParaRPr lang="en-US"/>
          </a:p>
        </p:txBody>
      </p:sp>
      <p:sp>
        <p:nvSpPr>
          <p:cNvPr id="2" name="Title 1"/>
          <p:cNvSpPr>
            <a:spLocks noGrp="1"/>
          </p:cNvSpPr>
          <p:nvPr>
            <p:ph type="ctrTitle"/>
          </p:nvPr>
        </p:nvSpPr>
        <p:spPr>
          <a:xfrm>
            <a:off x="609601" y="3887334"/>
            <a:ext cx="8421904" cy="1470025"/>
          </a:xfrm>
        </p:spPr>
        <p:txBody>
          <a:bodyPr anchor="b" anchorCtr="0"/>
          <a:lstStyle>
            <a:lvl1pPr algn="l">
              <a:lnSpc>
                <a:spcPts val="3400"/>
              </a:lnSpc>
              <a:defRPr sz="2600" spc="100">
                <a:solidFill>
                  <a:srgbClr val="0096D2"/>
                </a:solidFill>
              </a:defRPr>
            </a:lvl1pPr>
          </a:lstStyle>
          <a:p>
            <a:r>
              <a:rPr lang="en-US" dirty="0"/>
              <a:t>Click to edit Master title style</a:t>
            </a:r>
          </a:p>
        </p:txBody>
      </p:sp>
      <p:sp>
        <p:nvSpPr>
          <p:cNvPr id="3" name="Subtitle 2"/>
          <p:cNvSpPr>
            <a:spLocks noGrp="1"/>
          </p:cNvSpPr>
          <p:nvPr>
            <p:ph type="subTitle" idx="1"/>
          </p:nvPr>
        </p:nvSpPr>
        <p:spPr>
          <a:xfrm>
            <a:off x="609603" y="5369628"/>
            <a:ext cx="7836133" cy="986725"/>
          </a:xfrm>
        </p:spPr>
        <p:txBody>
          <a:bodyPr/>
          <a:lstStyle>
            <a:lvl1pPr marL="0" indent="0" algn="l">
              <a:lnSpc>
                <a:spcPts val="2600"/>
              </a:lnSpc>
              <a:buNone/>
              <a:defRPr sz="1800" spc="100">
                <a:solidFill>
                  <a:srgbClr val="797C7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6" name="Slide Number Placeholder 5"/>
          <p:cNvSpPr>
            <a:spLocks noGrp="1"/>
          </p:cNvSpPr>
          <p:nvPr>
            <p:ph type="sldNum" sz="quarter" idx="12"/>
          </p:nvPr>
        </p:nvSpPr>
        <p:spPr>
          <a:xfrm>
            <a:off x="1" y="6356352"/>
            <a:ext cx="609600" cy="365125"/>
          </a:xfrm>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344758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F2B5792-86B5-3343-9CB3-92DB46DDE082}" type="datetime1">
              <a:rPr lang="en-CA" smtClean="0"/>
              <a:t>2019-03-28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31057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12732" y="274640"/>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83132"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4E407A-F63F-CD4D-BCA6-CF09C7D5ECC4}" type="datetime1">
              <a:rPr lang="en-CA" smtClean="0"/>
              <a:t>2019-03-28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5689197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94298258-A4BF-5942-A6CF-A7BB0752FFCA}" type="datetime1">
              <a:rPr lang="en-CA" smtClean="0"/>
              <a:t>2019-03-28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2278791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Rectangle 9"/>
          <p:cNvSpPr/>
          <p:nvPr userDrawn="1"/>
        </p:nvSpPr>
        <p:spPr>
          <a:xfrm>
            <a:off x="-118534" y="0"/>
            <a:ext cx="1055561"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8" name="Rectangle 7"/>
          <p:cNvSpPr/>
          <p:nvPr userDrawn="1"/>
        </p:nvSpPr>
        <p:spPr>
          <a:xfrm>
            <a:off x="-118533" y="0"/>
            <a:ext cx="12310533" cy="6831884"/>
          </a:xfrm>
          <a:prstGeom prst="rect">
            <a:avLst/>
          </a:prstGeom>
          <a:solidFill>
            <a:srgbClr val="0096D2">
              <a:alpha val="89000"/>
            </a:srgb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9" name="Isosceles Triangle 8"/>
          <p:cNvSpPr/>
          <p:nvPr userDrawn="1"/>
        </p:nvSpPr>
        <p:spPr>
          <a:xfrm>
            <a:off x="-3222439" y="0"/>
            <a:ext cx="18518344" cy="6946900"/>
          </a:xfrm>
          <a:prstGeom prst="triangle">
            <a:avLst/>
          </a:prstGeom>
          <a:solidFill>
            <a:srgbClr val="0096D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963084" y="3512837"/>
            <a:ext cx="10363200" cy="1362075"/>
          </a:xfrm>
        </p:spPr>
        <p:txBody>
          <a:bodyPr anchor="t"/>
          <a:lstStyle>
            <a:lvl1pPr algn="ctr">
              <a:lnSpc>
                <a:spcPts val="3200"/>
              </a:lnSpc>
              <a:defRPr sz="2400" b="0" i="0" cap="none">
                <a:solidFill>
                  <a:schemeClr val="bg1"/>
                </a:solidFill>
              </a:defRPr>
            </a:lvl1pPr>
          </a:lstStyle>
          <a:p>
            <a:r>
              <a:rPr lang="en-US" dirty="0"/>
              <a:t>Click to edit Master title style</a:t>
            </a:r>
          </a:p>
        </p:txBody>
      </p:sp>
      <p:sp>
        <p:nvSpPr>
          <p:cNvPr id="3" name="Text Placeholder 2"/>
          <p:cNvSpPr>
            <a:spLocks noGrp="1"/>
          </p:cNvSpPr>
          <p:nvPr>
            <p:ph type="body" idx="1"/>
          </p:nvPr>
        </p:nvSpPr>
        <p:spPr>
          <a:xfrm>
            <a:off x="963084" y="2012649"/>
            <a:ext cx="10363200" cy="1500187"/>
          </a:xfrm>
        </p:spPr>
        <p:txBody>
          <a:bodyPr anchor="b"/>
          <a:lstStyle>
            <a:lvl1pPr marL="0" indent="0" algn="ctr">
              <a:lnSpc>
                <a:spcPts val="4000"/>
              </a:lnSpc>
              <a:spcBef>
                <a:spcPts val="0"/>
              </a:spcBef>
              <a:buNone/>
              <a:defRPr sz="3400" b="0" i="0" cap="all" spc="10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lvl1pPr>
              <a:defRPr>
                <a:solidFill>
                  <a:schemeClr val="bg1"/>
                </a:solidFill>
              </a:defRPr>
            </a:lvl1pPr>
          </a:lstStyle>
          <a:p>
            <a:fld id="{77144380-D3E7-A041-8717-0746A0487F32}" type="datetime1">
              <a:rPr lang="en-CA" smtClean="0"/>
              <a:t>2019-03-28</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334C5153-70F3-9C47-B2BA-087581A486FC}" type="slidenum">
              <a:rPr lang="en-US" smtClean="0"/>
              <a:pPr/>
              <a:t>‹#›</a:t>
            </a:fld>
            <a:endParaRPr lang="en-US"/>
          </a:p>
        </p:txBody>
      </p:sp>
    </p:spTree>
    <p:extLst>
      <p:ext uri="{BB962C8B-B14F-4D97-AF65-F5344CB8AC3E}">
        <p14:creationId xmlns:p14="http://schemas.microsoft.com/office/powerpoint/2010/main" val="11964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83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71132" y="1600202"/>
            <a:ext cx="5384800" cy="4525963"/>
          </a:xfrm>
        </p:spPr>
        <p:txBody>
          <a:bodyPr/>
          <a:lstStyle>
            <a:lvl1pPr>
              <a:defRPr sz="21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94362D3-C43A-BD45-8FAF-67BBDBDE16BA}" type="datetime1">
              <a:rPr lang="en-CA" smtClean="0"/>
              <a:t>2019-03-28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6874715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83132" y="1535114"/>
            <a:ext cx="5386917"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83132" y="2174875"/>
            <a:ext cx="5386917"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66902" y="1535114"/>
            <a:ext cx="5389033" cy="639763"/>
          </a:xfrm>
        </p:spPr>
        <p:txBody>
          <a:bodyPr anchor="b"/>
          <a:lstStyle>
            <a:lvl1pPr marL="0" indent="0">
              <a:buNone/>
              <a:defRPr sz="2400" b="0" i="0">
                <a:solidFill>
                  <a:srgbClr val="797C7F"/>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66902" y="2174875"/>
            <a:ext cx="5389033" cy="3951288"/>
          </a:xfrm>
        </p:spPr>
        <p:txBody>
          <a:bodyPr/>
          <a:lstStyle>
            <a:lvl1pPr>
              <a:defRPr sz="21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68B4000A-F085-4543-918F-A77ACB2D19FC}" type="datetime1">
              <a:rPr lang="en-CA" smtClean="0"/>
              <a:t>2019-03-28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83764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89C628-EF71-A145-A1AA-E54621F45FA5}" type="datetime1">
              <a:rPr lang="en-CA" smtClean="0"/>
              <a:t>2019-03-28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964002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1962A-897C-E443-981A-AF30D3DC4A42}" type="datetime1">
              <a:rPr lang="en-CA" smtClean="0"/>
              <a:t>2019-03-28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1754452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135" y="273050"/>
            <a:ext cx="4011084" cy="1162051"/>
          </a:xfrm>
        </p:spPr>
        <p:txBody>
          <a:bodyPr anchor="b"/>
          <a:lstStyle>
            <a:lvl1pPr algn="l">
              <a:defRPr sz="2600" b="0" i="0" cap="all"/>
            </a:lvl1pPr>
          </a:lstStyle>
          <a:p>
            <a:r>
              <a:rPr lang="en-US" dirty="0"/>
              <a:t>Click to edit Master title style</a:t>
            </a:r>
          </a:p>
        </p:txBody>
      </p:sp>
      <p:sp>
        <p:nvSpPr>
          <p:cNvPr id="3" name="Content Placeholder 2"/>
          <p:cNvSpPr>
            <a:spLocks noGrp="1"/>
          </p:cNvSpPr>
          <p:nvPr>
            <p:ph idx="1"/>
          </p:nvPr>
        </p:nvSpPr>
        <p:spPr>
          <a:xfrm>
            <a:off x="5040265" y="273053"/>
            <a:ext cx="6815667" cy="5853113"/>
          </a:xfrm>
        </p:spPr>
        <p:txBody>
          <a:bodyPr/>
          <a:lstStyle>
            <a:lvl1pPr>
              <a:defRPr sz="21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83135" y="1435103"/>
            <a:ext cx="4011084"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81578537-BE02-4947-8F18-27866B958826}" type="datetime1">
              <a:rPr lang="en-CA" smtClean="0"/>
              <a:t>2019-03-28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539435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5097" y="4800601"/>
            <a:ext cx="7315200" cy="566739"/>
          </a:xfrm>
        </p:spPr>
        <p:txBody>
          <a:bodyPr anchor="b"/>
          <a:lstStyle>
            <a:lvl1pPr algn="l">
              <a:defRPr sz="2600" b="0" i="0"/>
            </a:lvl1pPr>
          </a:lstStyle>
          <a:p>
            <a:r>
              <a:rPr lang="en-US" dirty="0"/>
              <a:t>Click to edit Master title style</a:t>
            </a:r>
          </a:p>
        </p:txBody>
      </p:sp>
      <p:sp>
        <p:nvSpPr>
          <p:cNvPr id="3" name="Picture Placeholder 2"/>
          <p:cNvSpPr>
            <a:spLocks noGrp="1"/>
          </p:cNvSpPr>
          <p:nvPr>
            <p:ph type="pic" idx="1"/>
          </p:nvPr>
        </p:nvSpPr>
        <p:spPr>
          <a:xfrm>
            <a:off x="258509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85097" y="5367339"/>
            <a:ext cx="7315200" cy="8048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3BF2ADDF-5963-BF4B-8057-9C300CA844D7}" type="datetime1">
              <a:rPr lang="en-CA" smtClean="0"/>
              <a:t>2019-03-28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4C5153-70F3-9C47-B2BA-087581A486FC}" type="slidenum">
              <a:rPr lang="en-US" smtClean="0"/>
              <a:t>‹#›</a:t>
            </a:fld>
            <a:endParaRPr lang="en-US"/>
          </a:p>
        </p:txBody>
      </p:sp>
    </p:spTree>
    <p:extLst>
      <p:ext uri="{BB962C8B-B14F-4D97-AF65-F5344CB8AC3E}">
        <p14:creationId xmlns:p14="http://schemas.microsoft.com/office/powerpoint/2010/main" val="3742689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3132" y="551871"/>
            <a:ext cx="10972800" cy="753809"/>
          </a:xfrm>
          <a:prstGeom prst="rect">
            <a:avLst/>
          </a:prstGeom>
        </p:spPr>
        <p:txBody>
          <a:bodyPr vert="horz" lIns="91440" tIns="45720" rIns="91440" bIns="45720" rtlCol="0" anchor="t" anchorCtr="0">
            <a:noAutofit/>
          </a:bodyPr>
          <a:lstStyle/>
          <a:p>
            <a:r>
              <a:rPr lang="en-US" dirty="0"/>
              <a:t>Click to edit Master title style</a:t>
            </a:r>
          </a:p>
        </p:txBody>
      </p:sp>
      <p:sp>
        <p:nvSpPr>
          <p:cNvPr id="3" name="Text Placeholder 2"/>
          <p:cNvSpPr>
            <a:spLocks noGrp="1"/>
          </p:cNvSpPr>
          <p:nvPr>
            <p:ph type="body" idx="1"/>
          </p:nvPr>
        </p:nvSpPr>
        <p:spPr>
          <a:xfrm>
            <a:off x="883132" y="1305680"/>
            <a:ext cx="10972800" cy="4525963"/>
          </a:xfrm>
          <a:prstGeom prst="rect">
            <a:avLst/>
          </a:prstGeom>
        </p:spPr>
        <p:txBody>
          <a:bodyPr vert="horz" lIns="91440" tIns="45720" rIns="91440" bIns="4572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937028" y="6356352"/>
            <a:ext cx="2844800" cy="365125"/>
          </a:xfrm>
          <a:prstGeom prst="rect">
            <a:avLst/>
          </a:prstGeom>
        </p:spPr>
        <p:txBody>
          <a:bodyPr vert="horz" lIns="91440" tIns="45720" rIns="91440" bIns="45720" rtlCol="0" anchor="ctr"/>
          <a:lstStyle>
            <a:lvl1pPr algn="l">
              <a:defRPr sz="1000" spc="0">
                <a:solidFill>
                  <a:schemeClr val="tx1">
                    <a:tint val="75000"/>
                  </a:schemeClr>
                </a:solidFill>
                <a:latin typeface="Century Gothic"/>
                <a:cs typeface="Corbel"/>
              </a:defRPr>
            </a:lvl1pPr>
          </a:lstStyle>
          <a:p>
            <a:fld id="{65CC21A0-FEA9-D043-8B05-2881C5AD9EED}" type="datetime1">
              <a:rPr lang="en-CA" smtClean="0"/>
              <a:t>2019-03-28</a:t>
            </a:fld>
            <a:endParaRPr lang="en-US" dirty="0"/>
          </a:p>
        </p:txBody>
      </p:sp>
      <p:sp>
        <p:nvSpPr>
          <p:cNvPr id="5" name="Footer Placeholder 4"/>
          <p:cNvSpPr>
            <a:spLocks noGrp="1"/>
          </p:cNvSpPr>
          <p:nvPr>
            <p:ph type="ftr" sz="quarter" idx="3"/>
          </p:nvPr>
        </p:nvSpPr>
        <p:spPr>
          <a:xfrm>
            <a:off x="4493028" y="6356352"/>
            <a:ext cx="3860800" cy="365125"/>
          </a:xfrm>
          <a:prstGeom prst="rect">
            <a:avLst/>
          </a:prstGeom>
        </p:spPr>
        <p:txBody>
          <a:bodyPr vert="horz" lIns="91440" tIns="45720" rIns="91440" bIns="45720" rtlCol="0" anchor="ctr"/>
          <a:lstStyle>
            <a:lvl1pPr algn="ctr">
              <a:defRPr sz="1000" spc="0">
                <a:solidFill>
                  <a:schemeClr val="tx1">
                    <a:tint val="75000"/>
                  </a:schemeClr>
                </a:solidFill>
                <a:latin typeface="Century Gothic"/>
                <a:cs typeface="Corbel"/>
              </a:defRPr>
            </a:lvl1pPr>
          </a:lstStyle>
          <a:p>
            <a:endParaRPr lang="en-US"/>
          </a:p>
        </p:txBody>
      </p:sp>
      <p:sp>
        <p:nvSpPr>
          <p:cNvPr id="6" name="Slide Number Placeholder 5"/>
          <p:cNvSpPr>
            <a:spLocks noGrp="1"/>
          </p:cNvSpPr>
          <p:nvPr>
            <p:ph type="sldNum" sz="quarter" idx="4"/>
          </p:nvPr>
        </p:nvSpPr>
        <p:spPr>
          <a:xfrm>
            <a:off x="327428" y="6356352"/>
            <a:ext cx="609600" cy="365125"/>
          </a:xfrm>
          <a:prstGeom prst="rect">
            <a:avLst/>
          </a:prstGeom>
        </p:spPr>
        <p:txBody>
          <a:bodyPr vert="horz" lIns="91440" tIns="45720" rIns="91440" bIns="45720" rtlCol="0" anchor="ctr"/>
          <a:lstStyle>
            <a:lvl1pPr algn="r">
              <a:defRPr sz="1000" spc="0">
                <a:solidFill>
                  <a:schemeClr val="tx1">
                    <a:tint val="75000"/>
                  </a:schemeClr>
                </a:solidFill>
                <a:latin typeface="Century Gothic"/>
                <a:cs typeface="Corbel"/>
              </a:defRPr>
            </a:lvl1pPr>
          </a:lstStyle>
          <a:p>
            <a:fld id="{334C5153-70F3-9C47-B2BA-087581A486FC}" type="slidenum">
              <a:rPr lang="en-US" smtClean="0"/>
              <a:pPr/>
              <a:t>‹#›</a:t>
            </a:fld>
            <a:endParaRPr lang="en-US"/>
          </a:p>
        </p:txBody>
      </p:sp>
      <p:sp>
        <p:nvSpPr>
          <p:cNvPr id="11" name="Rectangle 10"/>
          <p:cNvSpPr/>
          <p:nvPr userDrawn="1"/>
        </p:nvSpPr>
        <p:spPr>
          <a:xfrm>
            <a:off x="2" y="0"/>
            <a:ext cx="327428" cy="6858000"/>
          </a:xfrm>
          <a:prstGeom prst="rect">
            <a:avLst/>
          </a:prstGeom>
          <a:solidFill>
            <a:srgbClr val="797C7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pic>
        <p:nvPicPr>
          <p:cNvPr id="9" name="Picture 8" descr="cpsa_logo_en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853210" y="6096806"/>
            <a:ext cx="1035101" cy="523951"/>
          </a:xfrm>
          <a:prstGeom prst="rect">
            <a:avLst/>
          </a:prstGeom>
        </p:spPr>
      </p:pic>
    </p:spTree>
    <p:extLst>
      <p:ext uri="{BB962C8B-B14F-4D97-AF65-F5344CB8AC3E}">
        <p14:creationId xmlns:p14="http://schemas.microsoft.com/office/powerpoint/2010/main" val="20446028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457200" rtl="0" eaLnBrk="1" latinLnBrk="0" hangingPunct="1">
        <a:spcBef>
          <a:spcPct val="0"/>
        </a:spcBef>
        <a:buNone/>
        <a:defRPr sz="3700" kern="1200" cap="all" spc="0">
          <a:solidFill>
            <a:srgbClr val="0096D2"/>
          </a:solidFill>
          <a:latin typeface="Century Gothic"/>
          <a:ea typeface="+mj-ea"/>
          <a:cs typeface="Corbel"/>
        </a:defRPr>
      </a:lvl1pPr>
    </p:titleStyle>
    <p:body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hyperlink" Target="https://www.cpsa.com/resources/videos/6-steps-to-planning-your-sales-week-video"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www.cpsa.com/resources/articles/schedule-a-regular-crm-review-to-reap-the-most-out-of-your-sales-potential"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cpsa.com/resources/articles/five-top-tips-to-improve-your-sales-plannin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cpsa.com/resources/articles/schedule-a-regular-crm-review-to-reap-the-most-out-of-your-sales-potentia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cpsa.com/success-tools/templates"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hyperlink" Target="https://www.cpsa.com/resources" TargetMode="External"/><Relationship Id="rId5" Type="http://schemas.openxmlformats.org/officeDocument/2006/relationships/hyperlink" Target="https://www.cpsa.com/success-tools/podcasts" TargetMode="External"/><Relationship Id="rId4" Type="http://schemas.openxmlformats.org/officeDocument/2006/relationships/hyperlink" Target="https://www.cpsa.com/success-tools/webinar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defRPr lang="en-US"/>
            </a:pPr>
            <a:r>
              <a:rPr lang="en-US" b="1" dirty="0"/>
              <a:t>High-powered sales planning</a:t>
            </a:r>
            <a:r>
              <a:rPr lang="en-CA" b="1" dirty="0"/>
              <a:t>, </a:t>
            </a:r>
            <a:br>
              <a:rPr lang="en-CA" b="1" dirty="0"/>
            </a:br>
            <a:r>
              <a:rPr lang="en-CA" b="1" dirty="0"/>
              <a:t>A 3-WEEK strategy GUIDE</a:t>
            </a:r>
            <a:endParaRPr lang="en-US" dirty="0">
              <a:ea typeface="Franklin Gothic Book" charset="77"/>
            </a:endParaRPr>
          </a:p>
        </p:txBody>
      </p:sp>
      <p:sp>
        <p:nvSpPr>
          <p:cNvPr id="3" name="Subtitle 2"/>
          <p:cNvSpPr>
            <a:spLocks noGrp="1"/>
          </p:cNvSpPr>
          <p:nvPr>
            <p:ph type="subTitle" idx="1"/>
          </p:nvPr>
        </p:nvSpPr>
        <p:spPr/>
        <p:txBody>
          <a:bodyPr/>
          <a:lstStyle/>
          <a:p>
            <a:pPr>
              <a:defRPr lang="en-US"/>
            </a:pPr>
            <a:r>
              <a:rPr lang="en-US" b="1" dirty="0">
                <a:ea typeface="Franklin Gothic Book" charset="77"/>
              </a:rPr>
              <a:t>CPSA Meeting in a Box:</a:t>
            </a:r>
            <a:br>
              <a:rPr lang="en-US" dirty="0">
                <a:ea typeface="Franklin Gothic Book" charset="77"/>
              </a:rPr>
            </a:br>
            <a:r>
              <a:rPr lang="en-US" dirty="0">
                <a:ea typeface="Franklin Gothic Book" charset="77"/>
              </a:rPr>
              <a:t>A series of 15-minute guided presentations to help increase your team’s performance. </a:t>
            </a:r>
          </a:p>
        </p:txBody>
      </p:sp>
    </p:spTree>
    <p:extLst>
      <p:ext uri="{BB962C8B-B14F-4D97-AF65-F5344CB8AC3E}">
        <p14:creationId xmlns:p14="http://schemas.microsoft.com/office/powerpoint/2010/main" val="1690896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lstStyle/>
          <a:p>
            <a:r>
              <a:rPr lang="en-US" b="1" dirty="0"/>
              <a:t>GO TEAM GO!</a:t>
            </a:r>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10</a:t>
            </a:fld>
            <a:endParaRPr lang="en-US">
              <a:solidFill>
                <a:prstClr val="white"/>
              </a:solidFill>
            </a:endParaRPr>
          </a:p>
        </p:txBody>
      </p:sp>
    </p:spTree>
    <p:extLst>
      <p:ext uri="{BB962C8B-B14F-4D97-AF65-F5344CB8AC3E}">
        <p14:creationId xmlns:p14="http://schemas.microsoft.com/office/powerpoint/2010/main" val="147211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914400" y="3070206"/>
            <a:ext cx="10363200" cy="2541042"/>
          </a:xfrm>
        </p:spPr>
        <p:txBody>
          <a:bodyPr/>
          <a:lstStyle/>
          <a:p>
            <a:r>
              <a:rPr lang="en-US" sz="2400" b="1" dirty="0"/>
              <a:t>WEEK 2:</a:t>
            </a:r>
          </a:p>
          <a:p>
            <a:r>
              <a:rPr lang="en-US" sz="2400" b="1" u="sng" dirty="0"/>
              <a:t>introduction: </a:t>
            </a:r>
          </a:p>
          <a:p>
            <a:r>
              <a:rPr lang="en-US" sz="2400" b="1" dirty="0"/>
              <a:t>Examine all your resources!</a:t>
            </a:r>
            <a:br>
              <a:rPr lang="en-US" sz="2400" b="1" dirty="0"/>
            </a:br>
            <a:br>
              <a:rPr lang="en-US" sz="1600" i="1" cap="none" dirty="0"/>
            </a:br>
            <a:r>
              <a:rPr lang="en-US" sz="2000" dirty="0"/>
              <a:t>What goes into </a:t>
            </a:r>
            <a:r>
              <a:rPr lang="en-US" sz="2000" b="1" u="sng" dirty="0">
                <a:hlinkClick r:id="rId3"/>
              </a:rPr>
              <a:t>planning a successful week of lead generation and sales generation</a:t>
            </a:r>
            <a:r>
              <a:rPr lang="en-US" sz="2000" dirty="0"/>
              <a:t>?</a:t>
            </a:r>
          </a:p>
          <a:p>
            <a:endParaRPr lang="en-US" sz="2000" dirty="0"/>
          </a:p>
          <a:p>
            <a:r>
              <a:rPr lang="en-US" sz="2000" dirty="0"/>
              <a:t>In this meeting in a box, we offer another four tips to consider when looking to create a productive sales week ahead.</a:t>
            </a:r>
          </a:p>
          <a:p>
            <a:endParaRPr lang="en-CA" sz="2400"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2</a:t>
            </a:fld>
            <a:endParaRPr lang="en-US">
              <a:solidFill>
                <a:prstClr val="white"/>
              </a:solidFill>
            </a:endParaRPr>
          </a:p>
        </p:txBody>
      </p:sp>
    </p:spTree>
    <p:extLst>
      <p:ext uri="{BB962C8B-B14F-4D97-AF65-F5344CB8AC3E}">
        <p14:creationId xmlns:p14="http://schemas.microsoft.com/office/powerpoint/2010/main" val="137546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71514" y="402213"/>
            <a:ext cx="10363200" cy="607721"/>
          </a:xfrm>
        </p:spPr>
        <p:txBody>
          <a:bodyPr/>
          <a:lstStyle/>
          <a:p>
            <a:pPr algn="l"/>
            <a:r>
              <a:rPr lang="en-US" b="1" dirty="0"/>
              <a:t>Pre-learning:</a:t>
            </a:r>
            <a:endParaRPr lang="en-US" b="1" i="1" dirty="0"/>
          </a:p>
        </p:txBody>
      </p:sp>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white"/>
                </a:solidFill>
              </a:rPr>
              <a:pPr defTabSz="457200"/>
              <a:t>3</a:t>
            </a:fld>
            <a:endParaRPr lang="en-US">
              <a:solidFill>
                <a:prstClr val="white"/>
              </a:solidFill>
            </a:endParaRPr>
          </a:p>
        </p:txBody>
      </p:sp>
      <p:sp>
        <p:nvSpPr>
          <p:cNvPr id="5" name="Rectangle 4">
            <a:extLst>
              <a:ext uri="{FF2B5EF4-FFF2-40B4-BE49-F238E27FC236}">
                <a16:creationId xmlns:a16="http://schemas.microsoft.com/office/drawing/2014/main" id="{25783270-7E83-417A-B52D-DFF80A7EF589}"/>
              </a:ext>
            </a:extLst>
          </p:cNvPr>
          <p:cNvSpPr/>
          <p:nvPr/>
        </p:nvSpPr>
        <p:spPr>
          <a:xfrm>
            <a:off x="327428" y="2759813"/>
            <a:ext cx="10536190" cy="923330"/>
          </a:xfrm>
          <a:prstGeom prst="rect">
            <a:avLst/>
          </a:prstGeom>
        </p:spPr>
        <p:txBody>
          <a:bodyPr wrap="square">
            <a:spAutoFit/>
          </a:bodyPr>
          <a:lstStyle/>
          <a:p>
            <a:endParaRPr lang="en-US" u="sng" dirty="0">
              <a:solidFill>
                <a:schemeClr val="bg1"/>
              </a:solidFill>
            </a:endParaRPr>
          </a:p>
          <a:p>
            <a:endParaRPr lang="en-US" dirty="0"/>
          </a:p>
          <a:p>
            <a:endParaRPr lang="en-US" dirty="0"/>
          </a:p>
        </p:txBody>
      </p:sp>
      <p:sp>
        <p:nvSpPr>
          <p:cNvPr id="6" name="Rectangle 5">
            <a:extLst>
              <a:ext uri="{FF2B5EF4-FFF2-40B4-BE49-F238E27FC236}">
                <a16:creationId xmlns:a16="http://schemas.microsoft.com/office/drawing/2014/main" id="{724757C9-10FB-43C2-926A-10E0668031BD}"/>
              </a:ext>
            </a:extLst>
          </p:cNvPr>
          <p:cNvSpPr/>
          <p:nvPr/>
        </p:nvSpPr>
        <p:spPr>
          <a:xfrm>
            <a:off x="327428" y="1281401"/>
            <a:ext cx="10536190" cy="646331"/>
          </a:xfrm>
          <a:prstGeom prst="rect">
            <a:avLst/>
          </a:prstGeom>
        </p:spPr>
        <p:txBody>
          <a:bodyPr wrap="square">
            <a:spAutoFit/>
          </a:bodyPr>
          <a:lstStyle/>
          <a:p>
            <a:r>
              <a:rPr lang="en-CA" dirty="0">
                <a:solidFill>
                  <a:schemeClr val="bg1"/>
                </a:solidFill>
              </a:rPr>
              <a:t>Facilitator: One week prior to your meeting, please inform your sales team to prepare with these CPSA Learning Hub resources. </a:t>
            </a:r>
          </a:p>
        </p:txBody>
      </p:sp>
      <p:sp>
        <p:nvSpPr>
          <p:cNvPr id="8" name="TextBox 7">
            <a:extLst>
              <a:ext uri="{FF2B5EF4-FFF2-40B4-BE49-F238E27FC236}">
                <a16:creationId xmlns:a16="http://schemas.microsoft.com/office/drawing/2014/main" id="{374894F9-7F83-48AC-80A6-A72C30152656}"/>
              </a:ext>
            </a:extLst>
          </p:cNvPr>
          <p:cNvSpPr txBox="1"/>
          <p:nvPr/>
        </p:nvSpPr>
        <p:spPr>
          <a:xfrm>
            <a:off x="327428" y="1927732"/>
            <a:ext cx="11450590" cy="1754326"/>
          </a:xfrm>
          <a:prstGeom prst="rect">
            <a:avLst/>
          </a:prstGeom>
          <a:noFill/>
        </p:spPr>
        <p:txBody>
          <a:bodyPr wrap="square" rtlCol="0">
            <a:spAutoFit/>
          </a:bodyPr>
          <a:lstStyle/>
          <a:p>
            <a:endParaRPr lang="en-CA" dirty="0"/>
          </a:p>
          <a:p>
            <a:r>
              <a:rPr lang="en-CA" dirty="0"/>
              <a:t>Reading:</a:t>
            </a:r>
          </a:p>
          <a:p>
            <a:r>
              <a:rPr lang="en-US" dirty="0">
                <a:solidFill>
                  <a:schemeClr val="bg1"/>
                </a:solidFill>
                <a:hlinkClick r:id="rId3">
                  <a:extLst>
                    <a:ext uri="{A12FA001-AC4F-418D-AE19-62706E023703}">
                      <ahyp:hlinkClr xmlns:ahyp="http://schemas.microsoft.com/office/drawing/2018/hyperlinkcolor" val="tx"/>
                    </a:ext>
                  </a:extLst>
                </a:hlinkClick>
              </a:rPr>
              <a:t>Schedule a Regular CRM Review to Reap the Most Out of Your Sales Potential</a:t>
            </a:r>
            <a:endParaRPr lang="en-US" dirty="0">
              <a:solidFill>
                <a:schemeClr val="bg1"/>
              </a:solidFill>
            </a:endParaRPr>
          </a:p>
          <a:p>
            <a:r>
              <a:rPr lang="en-US" dirty="0">
                <a:solidFill>
                  <a:schemeClr val="bg1"/>
                </a:solidFill>
                <a:hlinkClick r:id="rId4">
                  <a:extLst>
                    <a:ext uri="{A12FA001-AC4F-418D-AE19-62706E023703}">
                      <ahyp:hlinkClr xmlns:ahyp="http://schemas.microsoft.com/office/drawing/2018/hyperlinkcolor" val="tx"/>
                    </a:ext>
                  </a:extLst>
                </a:hlinkClick>
              </a:rPr>
              <a:t>Five Top Tips to Improve Your Sales Planning</a:t>
            </a:r>
            <a:endParaRPr lang="en-US" dirty="0">
              <a:solidFill>
                <a:schemeClr val="bg1"/>
              </a:solidFill>
            </a:endParaRPr>
          </a:p>
          <a:p>
            <a:endParaRPr lang="en-CA" dirty="0"/>
          </a:p>
          <a:p>
            <a:endParaRPr lang="en-CA" dirty="0"/>
          </a:p>
        </p:txBody>
      </p:sp>
    </p:spTree>
    <p:extLst>
      <p:ext uri="{BB962C8B-B14F-4D97-AF65-F5344CB8AC3E}">
        <p14:creationId xmlns:p14="http://schemas.microsoft.com/office/powerpoint/2010/main" val="180084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defTabSz="457200"/>
            <a:fld id="{334C5153-70F3-9C47-B2BA-087581A486FC}" type="slidenum">
              <a:rPr lang="en-US">
                <a:solidFill>
                  <a:prstClr val="black">
                    <a:tint val="75000"/>
                  </a:prstClr>
                </a:solidFill>
              </a:rPr>
              <a:pPr defTabSz="457200"/>
              <a:t>4</a:t>
            </a:fld>
            <a:endParaRPr lang="en-US">
              <a:solidFill>
                <a:prstClr val="black">
                  <a:tint val="75000"/>
                </a:prstClr>
              </a:solidFill>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937028" y="1983637"/>
            <a:ext cx="6725305" cy="699157"/>
          </a:xfrm>
          <a:prstGeom prst="rect">
            <a:avLst/>
          </a:prstGeom>
        </p:spPr>
        <p:txBody>
          <a:bodyPr vert="horz" lIns="91440" tIns="45720" rIns="91440" bIns="45720" rtlCol="0">
            <a:no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 </a:t>
            </a:r>
            <a:r>
              <a:rPr lang="en-US" dirty="0"/>
              <a:t>We are human beings with real lives and ongoing commitments outside of the office. That said, try to schedule your work tasks in a way that won’t be impacted by outside influences. </a:t>
            </a:r>
          </a:p>
          <a:p>
            <a:r>
              <a:rPr lang="en-US" dirty="0"/>
              <a:t>If you plan ahead and account for times in the work week when it is very possible that you won’t want to be having real conversations or you wouldn’t have the required focus to consume new sales trends, or you may be pulled into that RFP which has been set to need amendments and you’ve been waiting to hear back from the prospect… then you’re going to give yourself the best possible chance to succeed.</a:t>
            </a:r>
          </a:p>
        </p:txBody>
      </p:sp>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875119" y="614453"/>
            <a:ext cx="10666486" cy="1313523"/>
          </a:xfrm>
        </p:spPr>
        <p:txBody>
          <a:bodyPr/>
          <a:lstStyle/>
          <a:p>
            <a:r>
              <a:rPr lang="en-US" b="1" dirty="0"/>
              <a:t>Give Yourself The Best Opportunity to Succeed</a:t>
            </a:r>
          </a:p>
        </p:txBody>
      </p:sp>
      <p:pic>
        <p:nvPicPr>
          <p:cNvPr id="2" name="Picture 1">
            <a:extLst>
              <a:ext uri="{FF2B5EF4-FFF2-40B4-BE49-F238E27FC236}">
                <a16:creationId xmlns:a16="http://schemas.microsoft.com/office/drawing/2014/main" id="{62F5429F-DD9A-4EA8-9EFD-89099DBBA5D5}"/>
              </a:ext>
            </a:extLst>
          </p:cNvPr>
          <p:cNvPicPr>
            <a:picLocks noChangeAspect="1"/>
          </p:cNvPicPr>
          <p:nvPr/>
        </p:nvPicPr>
        <p:blipFill>
          <a:blip r:embed="rId3"/>
          <a:stretch>
            <a:fillRect/>
          </a:stretch>
        </p:blipFill>
        <p:spPr>
          <a:xfrm>
            <a:off x="7909386" y="1983637"/>
            <a:ext cx="3894250" cy="1906276"/>
          </a:xfrm>
          <a:prstGeom prst="rect">
            <a:avLst/>
          </a:prstGeom>
        </p:spPr>
      </p:pic>
    </p:spTree>
    <p:extLst>
      <p:ext uri="{BB962C8B-B14F-4D97-AF65-F5344CB8AC3E}">
        <p14:creationId xmlns:p14="http://schemas.microsoft.com/office/powerpoint/2010/main" val="17662847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1514292" y="513612"/>
            <a:ext cx="9894133" cy="1031216"/>
          </a:xfrm>
        </p:spPr>
        <p:txBody>
          <a:bodyPr vert="horz" lIns="91440" tIns="45720" rIns="91440" bIns="45720" rtlCol="0" anchor="b">
            <a:normAutofit/>
          </a:bodyPr>
          <a:lstStyle/>
          <a:p>
            <a:pPr defTabSz="914400">
              <a:lnSpc>
                <a:spcPct val="90000"/>
              </a:lnSpc>
            </a:pPr>
            <a:r>
              <a:rPr lang="en-US" sz="3400" b="1" dirty="0">
                <a:solidFill>
                  <a:srgbClr val="00B0F0"/>
                </a:solidFill>
                <a:latin typeface="+mj-lt"/>
                <a:cs typeface="+mj-cs"/>
              </a:rPr>
              <a:t>Check in with Your Marketing Department</a:t>
            </a:r>
          </a:p>
        </p:txBody>
      </p:sp>
      <p:pic>
        <p:nvPicPr>
          <p:cNvPr id="2" name="Picture 1">
            <a:extLst>
              <a:ext uri="{FF2B5EF4-FFF2-40B4-BE49-F238E27FC236}">
                <a16:creationId xmlns:a16="http://schemas.microsoft.com/office/drawing/2014/main" id="{970E9C3D-0EAA-4B64-BD59-246AB229178F}"/>
              </a:ext>
            </a:extLst>
          </p:cNvPr>
          <p:cNvPicPr>
            <a:picLocks noChangeAspect="1"/>
          </p:cNvPicPr>
          <p:nvPr/>
        </p:nvPicPr>
        <p:blipFill>
          <a:blip r:embed="rId3"/>
          <a:stretch>
            <a:fillRect/>
          </a:stretch>
        </p:blipFill>
        <p:spPr>
          <a:xfrm>
            <a:off x="1514293" y="2661459"/>
            <a:ext cx="5069382" cy="2610731"/>
          </a:xfrm>
          <a:prstGeom prst="rect">
            <a:avLst/>
          </a:prstGeom>
        </p:spPr>
      </p:pic>
      <p:sp>
        <p:nvSpPr>
          <p:cNvPr id="20" name="Freeform: Shape 15">
            <a:extLst>
              <a:ext uri="{FF2B5EF4-FFF2-40B4-BE49-F238E27FC236}">
                <a16:creationId xmlns:a16="http://schemas.microsoft.com/office/drawing/2014/main" id="{C607803A-4E99-444E-94F7-8785CDDF5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780154" y="1884045"/>
            <a:ext cx="3275668" cy="2853308"/>
          </a:xfrm>
          <a:custGeom>
            <a:avLst/>
            <a:gdLst>
              <a:gd name="connsiteX0" fmla="*/ 3275668 w 3275668"/>
              <a:gd name="connsiteY0" fmla="*/ 2853308 h 2853308"/>
              <a:gd name="connsiteX1" fmla="*/ 655 w 3275668"/>
              <a:gd name="connsiteY1" fmla="*/ 2853308 h 2853308"/>
              <a:gd name="connsiteX2" fmla="*/ 0 w 3275668"/>
              <a:gd name="connsiteY2" fmla="*/ 2467565 h 2853308"/>
              <a:gd name="connsiteX3" fmla="*/ 2869894 w 3275668"/>
              <a:gd name="connsiteY3" fmla="*/ 2468888 h 2853308"/>
              <a:gd name="connsiteX4" fmla="*/ 2869894 w 3275668"/>
              <a:gd name="connsiteY4" fmla="*/ 0 h 2853308"/>
              <a:gd name="connsiteX5" fmla="*/ 3275668 w 3275668"/>
              <a:gd name="connsiteY5" fmla="*/ 0 h 28533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75668" h="2853308">
                <a:moveTo>
                  <a:pt x="3275668" y="2853308"/>
                </a:moveTo>
                <a:lnTo>
                  <a:pt x="655" y="2853308"/>
                </a:lnTo>
                <a:cubicBezTo>
                  <a:pt x="-655" y="2720171"/>
                  <a:pt x="1310" y="2600702"/>
                  <a:pt x="0" y="2467565"/>
                </a:cubicBezTo>
                <a:lnTo>
                  <a:pt x="2869894" y="2468888"/>
                </a:lnTo>
                <a:lnTo>
                  <a:pt x="2869894" y="0"/>
                </a:lnTo>
                <a:lnTo>
                  <a:pt x="3275668" y="0"/>
                </a:lnTo>
                <a:close/>
              </a:path>
            </a:pathLst>
          </a:custGeom>
          <a:solidFill>
            <a:srgbClr val="4C4C4C"/>
          </a:solidFill>
          <a:ln w="0">
            <a:noFill/>
            <a:prstDash val="solid"/>
            <a:round/>
            <a:headEnd/>
            <a:tailEnd/>
          </a:ln>
        </p:spPr>
      </p:sp>
      <p:sp>
        <p:nvSpPr>
          <p:cNvPr id="21" name="Freeform: Shape 17">
            <a:extLst>
              <a:ext uri="{FF2B5EF4-FFF2-40B4-BE49-F238E27FC236}">
                <a16:creationId xmlns:a16="http://schemas.microsoft.com/office/drawing/2014/main" id="{2989BE6A-C309-418E-8ADD-1616A98057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055822" y="3222529"/>
            <a:ext cx="3242952" cy="2828156"/>
          </a:xfrm>
          <a:custGeom>
            <a:avLst/>
            <a:gdLst>
              <a:gd name="connsiteX0" fmla="*/ 2837178 w 3242952"/>
              <a:gd name="connsiteY0" fmla="*/ 0 h 2828156"/>
              <a:gd name="connsiteX1" fmla="*/ 3242952 w 3242952"/>
              <a:gd name="connsiteY1" fmla="*/ 0 h 2828156"/>
              <a:gd name="connsiteX2" fmla="*/ 3242952 w 3242952"/>
              <a:gd name="connsiteY2" fmla="*/ 2828156 h 2828156"/>
              <a:gd name="connsiteX3" fmla="*/ 0 w 3242952"/>
              <a:gd name="connsiteY3" fmla="*/ 2828156 h 2828156"/>
              <a:gd name="connsiteX4" fmla="*/ 0 w 3242952"/>
              <a:gd name="connsiteY4" fmla="*/ 2442859 h 2828156"/>
              <a:gd name="connsiteX5" fmla="*/ 2837178 w 3242952"/>
              <a:gd name="connsiteY5" fmla="*/ 2443295 h 28281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42952" h="2828156">
                <a:moveTo>
                  <a:pt x="2837178" y="0"/>
                </a:moveTo>
                <a:lnTo>
                  <a:pt x="3242952" y="0"/>
                </a:lnTo>
                <a:lnTo>
                  <a:pt x="3242952" y="2828156"/>
                </a:lnTo>
                <a:lnTo>
                  <a:pt x="0" y="2828156"/>
                </a:lnTo>
                <a:lnTo>
                  <a:pt x="0" y="2442859"/>
                </a:lnTo>
                <a:lnTo>
                  <a:pt x="2837178" y="2443295"/>
                </a:lnTo>
                <a:close/>
              </a:path>
            </a:pathLst>
          </a:custGeom>
          <a:solidFill>
            <a:srgbClr val="4C4C4C"/>
          </a:solidFill>
          <a:ln w="0">
            <a:noFill/>
            <a:prstDash val="solid"/>
            <a:round/>
            <a:headEnd/>
            <a:tailEnd/>
          </a:ln>
        </p:spPr>
        <p:txBody>
          <a:bodyPr wrap="square">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7781373" y="1756831"/>
            <a:ext cx="3627063" cy="3909466"/>
          </a:xfrm>
          <a:prstGeom prst="rect">
            <a:avLst/>
          </a:prstGeom>
        </p:spPr>
        <p:txBody>
          <a:bodyPr vert="horz" lIns="91440" tIns="45720" rIns="91440" bIns="45720" rtlCol="0" anchor="ctr">
            <a:normAutofit lnSpcReduction="10000"/>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2000" dirty="0">
                <a:latin typeface="+mn-lt"/>
                <a:cs typeface="+mn-cs"/>
              </a:rPr>
              <a:t>The best salespeople today can leverage marketing channels to understand and target audience segments.</a:t>
            </a:r>
          </a:p>
          <a:p>
            <a:pPr indent="-228600" defTabSz="914400">
              <a:lnSpc>
                <a:spcPct val="90000"/>
              </a:lnSpc>
              <a:buFont typeface="Arial" panose="020B0604020202020204" pitchFamily="34" charset="0"/>
              <a:buChar char="•"/>
            </a:pPr>
            <a:r>
              <a:rPr lang="en-US" sz="2000" dirty="0">
                <a:latin typeface="+mn-lt"/>
                <a:cs typeface="+mn-cs"/>
              </a:rPr>
              <a:t>Make time each week to check in with your marketing to understand which of their activities are working well, was being tweaked, and what new leads and sales materials you can expect in the coming weeks and months.</a:t>
            </a:r>
          </a:p>
        </p:txBody>
      </p:sp>
      <p:sp>
        <p:nvSpPr>
          <p:cNvPr id="4" name="Slide Number Placeholder 3"/>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34C5153-70F3-9C47-B2BA-087581A486FC}" type="slidenum">
              <a:rPr lang="en-US" sz="1200">
                <a:solidFill>
                  <a:prstClr val="black">
                    <a:tint val="75000"/>
                  </a:prstClr>
                </a:solidFill>
                <a:latin typeface="+mn-lt"/>
                <a:cs typeface="+mn-cs"/>
              </a:rPr>
              <a:pPr>
                <a:spcAft>
                  <a:spcPts val="600"/>
                </a:spcAft>
              </a:pPr>
              <a:t>5</a:t>
            </a:fld>
            <a:endParaRPr lang="en-US" sz="1200">
              <a:solidFill>
                <a:prstClr val="black">
                  <a:tint val="75000"/>
                </a:prstClr>
              </a:solidFill>
              <a:latin typeface="+mn-lt"/>
              <a:cs typeface="+mn-cs"/>
            </a:endParaRPr>
          </a:p>
        </p:txBody>
      </p:sp>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844608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655320" y="365125"/>
            <a:ext cx="5120114" cy="1692794"/>
          </a:xfrm>
        </p:spPr>
        <p:txBody>
          <a:bodyPr vert="horz" lIns="91440" tIns="45720" rIns="91440" bIns="45720" rtlCol="0" anchor="ctr">
            <a:normAutofit/>
          </a:bodyPr>
          <a:lstStyle/>
          <a:p>
            <a:pPr defTabSz="914400">
              <a:lnSpc>
                <a:spcPct val="90000"/>
              </a:lnSpc>
            </a:pPr>
            <a:r>
              <a:rPr lang="en-US" sz="4400" b="1" dirty="0">
                <a:solidFill>
                  <a:srgbClr val="00B0F0"/>
                </a:solidFill>
                <a:latin typeface="+mj-lt"/>
                <a:cs typeface="+mj-cs"/>
              </a:rPr>
              <a:t>Do Not Ignore Your CRM</a:t>
            </a:r>
          </a:p>
        </p:txBody>
      </p:sp>
      <p:cxnSp>
        <p:nvCxnSpPr>
          <p:cNvPr id="16" name="Straight Arrow Connector 15">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655321" y="2575033"/>
            <a:ext cx="5120113" cy="4146435"/>
          </a:xfrm>
          <a:prstGeom prst="rect">
            <a:avLst/>
          </a:prstGeom>
        </p:spPr>
        <p:txBody>
          <a:bodyPr vert="horz" lIns="91440" tIns="45720" rIns="91440" bIns="45720" rtlCol="0">
            <a:norm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1800" dirty="0">
                <a:latin typeface="+mn-lt"/>
                <a:cs typeface="+mn-cs"/>
              </a:rPr>
              <a:t>From ways to record email and phone conversations directly into your CRM to automated email campaigns based on pre-set triggers, to third-party plugins which show charts which project almost any type of sales revenue you can think of, today’s online Client Relationship Management tools can help sales people to keep the time in the back end of the CRM to a minimum.</a:t>
            </a:r>
          </a:p>
          <a:p>
            <a:pPr indent="-228600" defTabSz="914400">
              <a:lnSpc>
                <a:spcPct val="90000"/>
              </a:lnSpc>
              <a:buFont typeface="Arial" panose="020B0604020202020204" pitchFamily="34" charset="0"/>
              <a:buChar char="•"/>
            </a:pPr>
            <a:r>
              <a:rPr lang="en-US" sz="1800" dirty="0">
                <a:latin typeface="+mn-lt"/>
                <a:cs typeface="+mn-cs"/>
              </a:rPr>
              <a:t>Sure, you’ll still need to </a:t>
            </a:r>
            <a:r>
              <a:rPr lang="en-US" sz="1800" b="1" u="sng" dirty="0">
                <a:latin typeface="+mn-lt"/>
                <a:cs typeface="+mn-cs"/>
                <a:hlinkClick r:id="rId3"/>
              </a:rPr>
              <a:t>jump into the CRM</a:t>
            </a:r>
            <a:r>
              <a:rPr lang="en-US" sz="1800" dirty="0">
                <a:latin typeface="+mn-lt"/>
                <a:cs typeface="+mn-cs"/>
              </a:rPr>
              <a:t> but the time you have to spend in their versus the return (pulling qualified leads) should be a good motivator not to be that sales pro who thinks they can ignore their CRM.</a:t>
            </a:r>
          </a:p>
        </p:txBody>
      </p:sp>
      <p:sp>
        <p:nvSpPr>
          <p:cNvPr id="4" name="Slide Number Placeholder 3"/>
          <p:cNvSpPr>
            <a:spLocks noGrp="1"/>
          </p:cNvSpPr>
          <p:nvPr>
            <p:ph type="sldNum" sz="quarter" idx="12"/>
          </p:nvPr>
        </p:nvSpPr>
        <p:spPr>
          <a:xfrm>
            <a:off x="6941820" y="6356350"/>
            <a:ext cx="1165860" cy="365125"/>
          </a:xfrm>
        </p:spPr>
        <p:txBody>
          <a:bodyPr vert="horz" lIns="91440" tIns="45720" rIns="91440" bIns="45720" rtlCol="0" anchor="ctr">
            <a:normAutofit/>
          </a:bodyPr>
          <a:lstStyle/>
          <a:p>
            <a:pPr>
              <a:spcAft>
                <a:spcPts val="600"/>
              </a:spcAft>
              <a:defRPr/>
            </a:pPr>
            <a:fld id="{334C5153-70F3-9C47-B2BA-087581A486FC}" type="slidenum">
              <a:rPr lang="en-US" sz="1200">
                <a:solidFill>
                  <a:prstClr val="black">
                    <a:tint val="75000"/>
                  </a:prstClr>
                </a:solidFill>
                <a:latin typeface="Calibri" panose="020F0502020204030204"/>
                <a:cs typeface="+mn-cs"/>
              </a:rPr>
              <a:pPr>
                <a:spcAft>
                  <a:spcPts val="600"/>
                </a:spcAft>
                <a:defRPr/>
              </a:pPr>
              <a:t>6</a:t>
            </a:fld>
            <a:endParaRPr lang="en-US" sz="1200">
              <a:solidFill>
                <a:prstClr val="black">
                  <a:tint val="75000"/>
                </a:prstClr>
              </a:solidFill>
              <a:latin typeface="Calibri" panose="020F0502020204030204"/>
              <a:cs typeface="+mn-cs"/>
            </a:endParaRPr>
          </a:p>
        </p:txBody>
      </p:sp>
      <p:pic>
        <p:nvPicPr>
          <p:cNvPr id="2" name="Picture 1">
            <a:extLst>
              <a:ext uri="{FF2B5EF4-FFF2-40B4-BE49-F238E27FC236}">
                <a16:creationId xmlns:a16="http://schemas.microsoft.com/office/drawing/2014/main" id="{802164CA-780B-4E73-AA1B-8EE5320C1505}"/>
              </a:ext>
            </a:extLst>
          </p:cNvPr>
          <p:cNvPicPr>
            <a:picLocks noChangeAspect="1"/>
          </p:cNvPicPr>
          <p:nvPr/>
        </p:nvPicPr>
        <p:blipFill rotWithShape="1">
          <a:blip r:embed="rId4"/>
          <a:srcRect l="15995" r="25319"/>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3401237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21024612-1EDC-4ED7-9CA4-788C80824DBB}"/>
              </a:ext>
            </a:extLst>
          </p:cNvPr>
          <p:cNvSpPr>
            <a:spLocks noGrp="1"/>
          </p:cNvSpPr>
          <p:nvPr>
            <p:ph type="title"/>
          </p:nvPr>
        </p:nvSpPr>
        <p:spPr>
          <a:xfrm>
            <a:off x="655320" y="365125"/>
            <a:ext cx="5120114" cy="1692794"/>
          </a:xfrm>
        </p:spPr>
        <p:txBody>
          <a:bodyPr vert="horz" lIns="91440" tIns="45720" rIns="91440" bIns="45720" rtlCol="0" anchor="ctr">
            <a:normAutofit/>
          </a:bodyPr>
          <a:lstStyle/>
          <a:p>
            <a:pPr defTabSz="914400">
              <a:lnSpc>
                <a:spcPct val="90000"/>
              </a:lnSpc>
            </a:pPr>
            <a:r>
              <a:rPr lang="en-US" sz="4400" b="1">
                <a:solidFill>
                  <a:schemeClr val="tx1"/>
                </a:solidFill>
                <a:latin typeface="+mj-lt"/>
                <a:cs typeface="+mj-cs"/>
              </a:rPr>
              <a:t>Never Stop Learning</a:t>
            </a:r>
          </a:p>
        </p:txBody>
      </p:sp>
      <p:cxnSp>
        <p:nvCxnSpPr>
          <p:cNvPr id="16" name="Straight Arrow Connector 15">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 name="Content Placeholder 2">
            <a:extLst>
              <a:ext uri="{FF2B5EF4-FFF2-40B4-BE49-F238E27FC236}">
                <a16:creationId xmlns:a16="http://schemas.microsoft.com/office/drawing/2014/main" id="{927DC232-8481-4D96-B9DD-F7082E52E1A2}"/>
              </a:ext>
            </a:extLst>
          </p:cNvPr>
          <p:cNvSpPr txBox="1">
            <a:spLocks/>
          </p:cNvSpPr>
          <p:nvPr/>
        </p:nvSpPr>
        <p:spPr>
          <a:xfrm>
            <a:off x="655321" y="2575034"/>
            <a:ext cx="5120113" cy="3462228"/>
          </a:xfrm>
          <a:prstGeom prst="rect">
            <a:avLst/>
          </a:prstGeom>
        </p:spPr>
        <p:txBody>
          <a:bodyPr vert="horz" lIns="91440" tIns="45720" rIns="91440" bIns="45720" rtlCol="0">
            <a:normAutofit/>
          </a:bodyPr>
          <a:lstStyle>
            <a:lvl1pPr marL="182880" indent="-182880" algn="l" defTabSz="457200" rtl="0" eaLnBrk="1" latinLnBrk="0" hangingPunct="1">
              <a:spcBef>
                <a:spcPts val="700"/>
              </a:spcBef>
              <a:buFont typeface="Arial"/>
              <a:buChar char="•"/>
              <a:defRPr sz="2100" kern="1200" spc="0">
                <a:solidFill>
                  <a:schemeClr val="tx1"/>
                </a:solidFill>
                <a:latin typeface="Century Gothic"/>
                <a:ea typeface="+mn-ea"/>
                <a:cs typeface="Corbel"/>
              </a:defRPr>
            </a:lvl1pPr>
            <a:lvl2pPr marL="742950" indent="-285750" algn="l" defTabSz="457200" rtl="0" eaLnBrk="1" latinLnBrk="0" hangingPunct="1">
              <a:spcBef>
                <a:spcPts val="700"/>
              </a:spcBef>
              <a:buFont typeface="Arial"/>
              <a:buChar char="–"/>
              <a:defRPr sz="1800" kern="1200" spc="0">
                <a:solidFill>
                  <a:schemeClr val="tx1"/>
                </a:solidFill>
                <a:latin typeface="Century Gothic"/>
                <a:ea typeface="+mn-ea"/>
                <a:cs typeface="Corbel"/>
              </a:defRPr>
            </a:lvl2pPr>
            <a:lvl3pPr marL="11430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3pPr>
            <a:lvl4pPr marL="1600200" indent="-228600" algn="l" defTabSz="457200" rtl="0" eaLnBrk="1" latinLnBrk="0" hangingPunct="1">
              <a:spcBef>
                <a:spcPts val="700"/>
              </a:spcBef>
              <a:buFont typeface="Arial"/>
              <a:buChar char="–"/>
              <a:defRPr sz="1800" kern="1200" spc="0">
                <a:solidFill>
                  <a:schemeClr val="tx1"/>
                </a:solidFill>
                <a:latin typeface="Century Gothic"/>
                <a:ea typeface="+mn-ea"/>
                <a:cs typeface="Corbel"/>
              </a:defRPr>
            </a:lvl4pPr>
            <a:lvl5pPr marL="2057400" indent="-182880" algn="l" defTabSz="457200" rtl="0" eaLnBrk="1" latinLnBrk="0" hangingPunct="1">
              <a:spcBef>
                <a:spcPts val="700"/>
              </a:spcBef>
              <a:buFont typeface="Arial"/>
              <a:buChar char="»"/>
              <a:defRPr sz="1800" kern="1200" spc="0">
                <a:solidFill>
                  <a:schemeClr val="tx1"/>
                </a:solidFill>
                <a:latin typeface="Century Gothic"/>
                <a:ea typeface="+mn-ea"/>
                <a:cs typeface="Corbe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indent="-228600" defTabSz="914400">
              <a:lnSpc>
                <a:spcPct val="90000"/>
              </a:lnSpc>
              <a:buFont typeface="Arial" panose="020B0604020202020204" pitchFamily="34" charset="0"/>
              <a:buChar char="•"/>
            </a:pPr>
            <a:r>
              <a:rPr lang="en-US" sz="1800">
                <a:latin typeface="+mn-lt"/>
                <a:cs typeface="+mn-cs"/>
              </a:rPr>
              <a:t>The best salespeople of tomorrow will be those that make time each week to read that whitepaper on the changing buying patterns of their prospect demographics, learn from trends the marketing team are seeing, finding time to teach themselves new online prospecting and social selling tools, and adapting to the needs of their clients based on the feedback they receive. </a:t>
            </a:r>
            <a:endParaRPr lang="en-US" sz="1800" b="1">
              <a:latin typeface="+mn-lt"/>
              <a:cs typeface="+mn-cs"/>
            </a:endParaRPr>
          </a:p>
        </p:txBody>
      </p:sp>
      <p:sp>
        <p:nvSpPr>
          <p:cNvPr id="4" name="Slide Number Placeholder 3"/>
          <p:cNvSpPr>
            <a:spLocks noGrp="1"/>
          </p:cNvSpPr>
          <p:nvPr>
            <p:ph type="sldNum" sz="quarter" idx="12"/>
          </p:nvPr>
        </p:nvSpPr>
        <p:spPr>
          <a:xfrm>
            <a:off x="6941820" y="6356350"/>
            <a:ext cx="1165860" cy="365125"/>
          </a:xfrm>
        </p:spPr>
        <p:txBody>
          <a:bodyPr vert="horz" lIns="91440" tIns="45720" rIns="91440" bIns="45720" rtlCol="0" anchor="ctr">
            <a:normAutofit/>
          </a:bodyPr>
          <a:lstStyle/>
          <a:p>
            <a:pPr>
              <a:spcAft>
                <a:spcPts val="600"/>
              </a:spcAft>
              <a:defRPr/>
            </a:pPr>
            <a:fld id="{334C5153-70F3-9C47-B2BA-087581A486FC}" type="slidenum">
              <a:rPr lang="en-US" sz="1200">
                <a:solidFill>
                  <a:prstClr val="black">
                    <a:tint val="75000"/>
                  </a:prstClr>
                </a:solidFill>
                <a:latin typeface="Calibri" panose="020F0502020204030204"/>
                <a:cs typeface="+mn-cs"/>
              </a:rPr>
              <a:pPr>
                <a:spcAft>
                  <a:spcPts val="600"/>
                </a:spcAft>
                <a:defRPr/>
              </a:pPr>
              <a:t>7</a:t>
            </a:fld>
            <a:endParaRPr lang="en-US" sz="1200">
              <a:solidFill>
                <a:prstClr val="black">
                  <a:tint val="75000"/>
                </a:prstClr>
              </a:solidFill>
              <a:latin typeface="Calibri" panose="020F0502020204030204"/>
              <a:cs typeface="+mn-cs"/>
            </a:endParaRPr>
          </a:p>
        </p:txBody>
      </p:sp>
      <p:pic>
        <p:nvPicPr>
          <p:cNvPr id="2" name="Picture 1">
            <a:extLst>
              <a:ext uri="{FF2B5EF4-FFF2-40B4-BE49-F238E27FC236}">
                <a16:creationId xmlns:a16="http://schemas.microsoft.com/office/drawing/2014/main" id="{77FDC5C5-7680-4C08-8A03-C9D89D68D5ED}"/>
              </a:ext>
            </a:extLst>
          </p:cNvPr>
          <p:cNvPicPr>
            <a:picLocks noChangeAspect="1"/>
          </p:cNvPicPr>
          <p:nvPr/>
        </p:nvPicPr>
        <p:blipFill rotWithShape="1">
          <a:blip r:embed="rId3"/>
          <a:srcRect l="20506" r="19658"/>
          <a:stretch/>
        </p:blipFill>
        <p:spPr>
          <a:xfrm>
            <a:off x="5878849" y="10"/>
            <a:ext cx="6313150" cy="6857987"/>
          </a:xfrm>
          <a:custGeom>
            <a:avLst/>
            <a:gdLst>
              <a:gd name="connsiteX0" fmla="*/ 65565 w 6313150"/>
              <a:gd name="connsiteY0" fmla="*/ 0 h 6857997"/>
              <a:gd name="connsiteX1" fmla="*/ 6313150 w 6313150"/>
              <a:gd name="connsiteY1" fmla="*/ 0 h 6857997"/>
              <a:gd name="connsiteX2" fmla="*/ 6313150 w 6313150"/>
              <a:gd name="connsiteY2" fmla="*/ 6857997 h 6857997"/>
              <a:gd name="connsiteX3" fmla="*/ 3293946 w 6313150"/>
              <a:gd name="connsiteY3" fmla="*/ 6857997 h 6857997"/>
              <a:gd name="connsiteX4" fmla="*/ 3235857 w 6313150"/>
              <a:gd name="connsiteY4" fmla="*/ 6823061 h 6857997"/>
              <a:gd name="connsiteX5" fmla="*/ 0 w 6313150"/>
              <a:gd name="connsiteY5" fmla="*/ 951803 h 6857997"/>
              <a:gd name="connsiteX6" fmla="*/ 31536 w 6313150"/>
              <a:gd name="connsiteY6" fmla="*/ 285771 h 6857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
        <p:nvSpPr>
          <p:cNvPr id="6" name="Content Placeholder 18">
            <a:extLst>
              <a:ext uri="{FF2B5EF4-FFF2-40B4-BE49-F238E27FC236}">
                <a16:creationId xmlns:a16="http://schemas.microsoft.com/office/drawing/2014/main" id="{1B3EF492-78A6-4251-B31C-1639AB2AB7C4}"/>
              </a:ext>
            </a:extLst>
          </p:cNvPr>
          <p:cNvSpPr txBox="1">
            <a:spLocks/>
          </p:cNvSpPr>
          <p:nvPr/>
        </p:nvSpPr>
        <p:spPr>
          <a:xfrm>
            <a:off x="2264833" y="558792"/>
            <a:ext cx="5397500" cy="1198038"/>
          </a:xfrm>
          <a:prstGeom prst="rect">
            <a:avLst/>
          </a:prstGeom>
        </p:spPr>
        <p:txBody>
          <a:bodyPr/>
          <a:lstStyle>
            <a:lvl1pPr marL="0" indent="0" algn="l" defTabSz="914400" rtl="0" eaLnBrk="1" latinLnBrk="0" hangingPunct="1">
              <a:lnSpc>
                <a:spcPct val="120000"/>
              </a:lnSpc>
              <a:spcBef>
                <a:spcPts val="600"/>
              </a:spcBef>
              <a:spcAft>
                <a:spcPts val="1200"/>
              </a:spcAft>
              <a:buFont typeface="Arial" panose="020B0604020202020204" pitchFamily="34" charset="0"/>
              <a:buChar char="​"/>
              <a:defRPr sz="3200" b="0" i="0" kern="1200">
                <a:solidFill>
                  <a:schemeClr val="tx1"/>
                </a:solidFill>
                <a:latin typeface="Arial"/>
                <a:ea typeface="+mn-ea"/>
                <a:cs typeface="Arial"/>
              </a:defRPr>
            </a:lvl1pPr>
            <a:lvl2pPr marL="0" indent="0" algn="l" defTabSz="914400" rtl="0" eaLnBrk="1" latinLnBrk="0" hangingPunct="1">
              <a:lnSpc>
                <a:spcPct val="100000"/>
              </a:lnSpc>
              <a:spcBef>
                <a:spcPts val="0"/>
              </a:spcBef>
              <a:spcAft>
                <a:spcPts val="600"/>
              </a:spcAft>
              <a:buFont typeface="Arial" panose="020B0604020202020204" pitchFamily="34" charset="0"/>
              <a:buChar char="​"/>
              <a:defRPr sz="1400" b="0" i="0" kern="1200">
                <a:solidFill>
                  <a:srgbClr val="000000"/>
                </a:solidFill>
                <a:latin typeface="Arial"/>
                <a:ea typeface="+mn-ea"/>
                <a:cs typeface="+mn-cs"/>
              </a:defRPr>
            </a:lvl2pPr>
            <a:lvl3pPr marL="0" indent="0" algn="l" defTabSz="914400" rtl="0" eaLnBrk="1" latinLnBrk="0" hangingPunct="1">
              <a:lnSpc>
                <a:spcPct val="110000"/>
              </a:lnSpc>
              <a:spcBef>
                <a:spcPts val="600"/>
              </a:spcBef>
              <a:spcAft>
                <a:spcPts val="0"/>
              </a:spcAft>
              <a:buFont typeface="Arial" panose="020B0604020202020204" pitchFamily="34" charset="0"/>
              <a:buChar char="​"/>
              <a:defRPr sz="1100" b="1" i="0" kern="1200">
                <a:solidFill>
                  <a:schemeClr val="accent2"/>
                </a:solidFill>
                <a:latin typeface="Arial"/>
                <a:ea typeface="+mn-ea"/>
                <a:cs typeface="Arial"/>
              </a:defRPr>
            </a:lvl3pPr>
            <a:lvl4pPr marL="0" indent="0" algn="l" defTabSz="914400" rtl="0" eaLnBrk="1" latinLnBrk="0" hangingPunct="1">
              <a:lnSpc>
                <a:spcPct val="114000"/>
              </a:lnSpc>
              <a:spcBef>
                <a:spcPts val="600"/>
              </a:spcBef>
              <a:spcAft>
                <a:spcPts val="60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4pPr>
            <a:lvl5pPr marL="0" indent="-171450" algn="l" defTabSz="914400" rtl="0" eaLnBrk="1" latinLnBrk="0" hangingPunct="1">
              <a:lnSpc>
                <a:spcPct val="95000"/>
              </a:lnSpc>
              <a:spcBef>
                <a:spcPts val="0"/>
              </a:spcBef>
              <a:spcAft>
                <a:spcPts val="0"/>
              </a:spcAft>
              <a:buFont typeface="Arial" panose="020B0604020202020204" pitchFamily="34" charset="0"/>
              <a:buChar char="•"/>
              <a:defRPr sz="1100" b="0" i="0" kern="1200">
                <a:solidFill>
                  <a:schemeClr val="tx2"/>
                </a:solidFill>
                <a:latin typeface="Arial"/>
                <a:ea typeface="+mn-ea"/>
                <a:cs typeface="Microsoft New Tai Lue" panose="020B0502040204020203" pitchFamily="34" charset="0"/>
              </a:defRPr>
            </a:lvl5pPr>
            <a:lvl6pPr marL="0" indent="-173038" algn="l" defTabSz="914400" rtl="0" eaLnBrk="1" latinLnBrk="0" hangingPunct="1">
              <a:lnSpc>
                <a:spcPct val="85000"/>
              </a:lnSpc>
              <a:spcBef>
                <a:spcPts val="0"/>
              </a:spcBef>
              <a:spcAft>
                <a:spcPts val="0"/>
              </a:spcAft>
              <a:buFont typeface="Arial" panose="020B0604020202020204" pitchFamily="34" charset="0"/>
              <a:buChar char="•"/>
              <a:defRPr sz="1100" b="0" i="0" kern="1200" baseline="0">
                <a:solidFill>
                  <a:schemeClr val="tx2"/>
                </a:solidFill>
                <a:latin typeface="Arial"/>
                <a:ea typeface="+mn-ea"/>
                <a:cs typeface="+mn-cs"/>
              </a:defRPr>
            </a:lvl6pPr>
            <a:lvl7pPr marL="0" indent="0" algn="l" defTabSz="914400" rtl="0" eaLnBrk="1" latinLnBrk="0" hangingPunct="1">
              <a:spcBef>
                <a:spcPts val="600"/>
              </a:spcBef>
              <a:spcAft>
                <a:spcPts val="600"/>
              </a:spcAft>
              <a:buClr>
                <a:schemeClr val="bg2"/>
              </a:buClr>
              <a:buFont typeface="Arial" panose="020B0604020202020204" pitchFamily="34" charset="0"/>
              <a:buChar char="​"/>
              <a:defRPr sz="1500" b="0" i="0" kern="1200" baseline="0">
                <a:solidFill>
                  <a:schemeClr val="bg2"/>
                </a:solidFill>
                <a:latin typeface="Arial"/>
                <a:ea typeface="+mn-ea"/>
                <a:cs typeface="+mn-cs"/>
              </a:defRPr>
            </a:lvl7pPr>
            <a:lvl8pPr marL="171450" indent="-171450" algn="l" defTabSz="914400" rtl="0" eaLnBrk="1" latinLnBrk="0" hangingPunct="1">
              <a:spcBef>
                <a:spcPts val="0"/>
              </a:spcBef>
              <a:spcAft>
                <a:spcPts val="600"/>
              </a:spcAft>
              <a:buFont typeface="Arial" panose="020B0604020202020204" pitchFamily="34" charset="0"/>
              <a:buChar char="•"/>
              <a:defRPr sz="1100" b="0" i="0" kern="1200">
                <a:solidFill>
                  <a:schemeClr val="bg2"/>
                </a:solidFill>
                <a:latin typeface="Arial"/>
                <a:ea typeface="+mn-ea"/>
                <a:cs typeface="+mn-cs"/>
              </a:defRPr>
            </a:lvl8pPr>
            <a:lvl9pPr marL="344488" indent="-173038" algn="l" defTabSz="914400" rtl="0" eaLnBrk="1" latinLnBrk="0" hangingPunct="1">
              <a:spcBef>
                <a:spcPct val="20000"/>
              </a:spcBef>
              <a:spcAft>
                <a:spcPts val="600"/>
              </a:spcAft>
              <a:buFont typeface="Arial" panose="020B0604020202020204" pitchFamily="34" charset="0"/>
              <a:buChar char="•"/>
              <a:defRPr sz="1100" b="0" i="0" kern="1200">
                <a:solidFill>
                  <a:schemeClr val="bg2"/>
                </a:solidFill>
                <a:latin typeface="Arial"/>
                <a:ea typeface="+mn-ea"/>
                <a:cs typeface="+mn-cs"/>
              </a:defRPr>
            </a:lvl9pPr>
          </a:lstStyle>
          <a:p>
            <a:pPr>
              <a:lnSpc>
                <a:spcPts val="4000"/>
              </a:lnSpc>
              <a:spcBef>
                <a:spcPts val="1000"/>
              </a:spcBef>
              <a:spcAft>
                <a:spcPts val="0"/>
              </a:spcAft>
            </a:pPr>
            <a:endParaRPr lang="en-US" sz="2800" b="1" dirty="0">
              <a:solidFill>
                <a:prstClr val="white"/>
              </a:solidFill>
            </a:endParaRPr>
          </a:p>
        </p:txBody>
      </p:sp>
    </p:spTree>
    <p:extLst>
      <p:ext uri="{BB962C8B-B14F-4D97-AF65-F5344CB8AC3E}">
        <p14:creationId xmlns:p14="http://schemas.microsoft.com/office/powerpoint/2010/main" val="2008943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50D0-D999-4F65-86FE-69D8E8B16423}"/>
              </a:ext>
            </a:extLst>
          </p:cNvPr>
          <p:cNvSpPr>
            <a:spLocks noGrp="1"/>
          </p:cNvSpPr>
          <p:nvPr>
            <p:ph type="title"/>
          </p:nvPr>
        </p:nvSpPr>
        <p:spPr/>
        <p:txBody>
          <a:bodyPr/>
          <a:lstStyle/>
          <a:p>
            <a:r>
              <a:rPr lang="en-US" dirty="0"/>
              <a:t>How often do you check in with your marketing department? </a:t>
            </a:r>
            <a:br>
              <a:rPr lang="en-US" dirty="0"/>
            </a:br>
            <a:br>
              <a:rPr lang="en-US" dirty="0"/>
            </a:br>
            <a:r>
              <a:rPr lang="en-US" dirty="0"/>
              <a:t>Pair up with a partner and hold each other accountable for  weekly check ins with your marketing to get updates on products, communications, and even leads!</a:t>
            </a:r>
            <a:br>
              <a:rPr lang="en-US" dirty="0"/>
            </a:br>
            <a:endParaRPr lang="en-CA" dirty="0"/>
          </a:p>
        </p:txBody>
      </p:sp>
      <p:sp>
        <p:nvSpPr>
          <p:cNvPr id="3" name="Text Placeholder 2">
            <a:extLst>
              <a:ext uri="{FF2B5EF4-FFF2-40B4-BE49-F238E27FC236}">
                <a16:creationId xmlns:a16="http://schemas.microsoft.com/office/drawing/2014/main" id="{77BA7721-4BE9-4204-97C6-311482FCD15B}"/>
              </a:ext>
            </a:extLst>
          </p:cNvPr>
          <p:cNvSpPr>
            <a:spLocks noGrp="1"/>
          </p:cNvSpPr>
          <p:nvPr>
            <p:ph type="body" idx="1"/>
          </p:nvPr>
        </p:nvSpPr>
        <p:spPr>
          <a:xfrm>
            <a:off x="914400" y="682613"/>
            <a:ext cx="10363200" cy="1500187"/>
          </a:xfrm>
        </p:spPr>
        <p:txBody>
          <a:bodyPr/>
          <a:lstStyle/>
          <a:p>
            <a:r>
              <a:rPr lang="en-US" b="1" dirty="0"/>
              <a:t>Activity:</a:t>
            </a:r>
            <a:endParaRPr lang="en-CA" b="1" dirty="0"/>
          </a:p>
        </p:txBody>
      </p:sp>
      <p:sp>
        <p:nvSpPr>
          <p:cNvPr id="4" name="Slide Number Placeholder 3">
            <a:extLst>
              <a:ext uri="{FF2B5EF4-FFF2-40B4-BE49-F238E27FC236}">
                <a16:creationId xmlns:a16="http://schemas.microsoft.com/office/drawing/2014/main" id="{121B8C36-7DFE-4AB8-B6EF-9DA052EFE587}"/>
              </a:ext>
            </a:extLst>
          </p:cNvPr>
          <p:cNvSpPr>
            <a:spLocks noGrp="1"/>
          </p:cNvSpPr>
          <p:nvPr>
            <p:ph type="sldNum" sz="quarter" idx="12"/>
          </p:nvPr>
        </p:nvSpPr>
        <p:spPr/>
        <p:txBody>
          <a:bodyPr/>
          <a:lstStyle/>
          <a:p>
            <a:fld id="{334C5153-70F3-9C47-B2BA-087581A486FC}" type="slidenum">
              <a:rPr lang="en-US" smtClean="0"/>
              <a:pPr/>
              <a:t>8</a:t>
            </a:fld>
            <a:endParaRPr lang="en-US"/>
          </a:p>
        </p:txBody>
      </p:sp>
    </p:spTree>
    <p:extLst>
      <p:ext uri="{BB962C8B-B14F-4D97-AF65-F5344CB8AC3E}">
        <p14:creationId xmlns:p14="http://schemas.microsoft.com/office/powerpoint/2010/main" val="1625636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96001" y="885821"/>
            <a:ext cx="10363200" cy="783667"/>
          </a:xfrm>
        </p:spPr>
        <p:txBody>
          <a:bodyPr/>
          <a:lstStyle/>
          <a:p>
            <a:r>
              <a:rPr lang="en-US" b="1" dirty="0"/>
              <a:t>ADDITIONAL RESOURCES FROM CPSA</a:t>
            </a:r>
          </a:p>
        </p:txBody>
      </p:sp>
      <p:sp>
        <p:nvSpPr>
          <p:cNvPr id="5" name="Text Placeholder 2">
            <a:extLst>
              <a:ext uri="{FF2B5EF4-FFF2-40B4-BE49-F238E27FC236}">
                <a16:creationId xmlns:a16="http://schemas.microsoft.com/office/drawing/2014/main" id="{82E9545E-F244-4E2D-BF75-A3978A4775ED}"/>
              </a:ext>
            </a:extLst>
          </p:cNvPr>
          <p:cNvSpPr txBox="1">
            <a:spLocks/>
          </p:cNvSpPr>
          <p:nvPr/>
        </p:nvSpPr>
        <p:spPr>
          <a:xfrm>
            <a:off x="796001" y="2500310"/>
            <a:ext cx="10363200" cy="3098793"/>
          </a:xfrm>
          <a:prstGeom prst="rect">
            <a:avLst/>
          </a:prstGeom>
        </p:spPr>
        <p:txBody>
          <a:bodyPr vert="horz" lIns="91440" tIns="45720" rIns="91440" bIns="45720" rtlCol="0" anchor="b">
            <a:noAutofit/>
          </a:bodyPr>
          <a:lstStyle>
            <a:lvl1pPr marL="0" indent="0" algn="ctr" defTabSz="457200" rtl="0" eaLnBrk="1" latinLnBrk="0" hangingPunct="1">
              <a:lnSpc>
                <a:spcPts val="4000"/>
              </a:lnSpc>
              <a:spcBef>
                <a:spcPts val="0"/>
              </a:spcBef>
              <a:buFont typeface="Arial"/>
              <a:buNone/>
              <a:defRPr sz="3400" b="0" i="0" kern="1200" cap="all" spc="100">
                <a:solidFill>
                  <a:schemeClr val="bg1"/>
                </a:solidFill>
                <a:latin typeface="Century Gothic"/>
                <a:ea typeface="+mn-ea"/>
                <a:cs typeface="Corbel"/>
              </a:defRPr>
            </a:lvl1pPr>
            <a:lvl2pPr marL="457200" indent="0" algn="l" defTabSz="457200" rtl="0" eaLnBrk="1" latinLnBrk="0" hangingPunct="1">
              <a:spcBef>
                <a:spcPts val="700"/>
              </a:spcBef>
              <a:buFont typeface="Arial"/>
              <a:buNone/>
              <a:defRPr sz="1800" kern="1200" spc="0">
                <a:solidFill>
                  <a:schemeClr val="tx1">
                    <a:tint val="75000"/>
                  </a:schemeClr>
                </a:solidFill>
                <a:latin typeface="Century Gothic"/>
                <a:ea typeface="+mn-ea"/>
                <a:cs typeface="Corbel"/>
              </a:defRPr>
            </a:lvl2pPr>
            <a:lvl3pPr marL="914400" indent="0" algn="l" defTabSz="457200" rtl="0" eaLnBrk="1" latinLnBrk="0" hangingPunct="1">
              <a:spcBef>
                <a:spcPts val="700"/>
              </a:spcBef>
              <a:buFont typeface="Arial"/>
              <a:buNone/>
              <a:defRPr sz="1600" kern="1200" spc="0">
                <a:solidFill>
                  <a:schemeClr val="tx1">
                    <a:tint val="75000"/>
                  </a:schemeClr>
                </a:solidFill>
                <a:latin typeface="Century Gothic"/>
                <a:ea typeface="+mn-ea"/>
                <a:cs typeface="Corbel"/>
              </a:defRPr>
            </a:lvl3pPr>
            <a:lvl4pPr marL="13716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4pPr>
            <a:lvl5pPr marL="1828800" indent="0" algn="l" defTabSz="457200" rtl="0" eaLnBrk="1" latinLnBrk="0" hangingPunct="1">
              <a:spcBef>
                <a:spcPts val="700"/>
              </a:spcBef>
              <a:buFont typeface="Arial"/>
              <a:buNone/>
              <a:defRPr sz="1400" kern="1200" spc="0">
                <a:solidFill>
                  <a:schemeClr val="tx1">
                    <a:tint val="75000"/>
                  </a:schemeClr>
                </a:solidFill>
                <a:latin typeface="Century Gothic"/>
                <a:ea typeface="+mn-ea"/>
                <a:cs typeface="Corbel"/>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pPr>
            <a:r>
              <a:rPr lang="en-US" sz="1800" b="1" i="1" cap="none" dirty="0">
                <a:hlinkClick r:id="rId3">
                  <a:extLst>
                    <a:ext uri="{A12FA001-AC4F-418D-AE19-62706E023703}">
                      <ahyp:hlinkClr xmlns:ahyp="http://schemas.microsoft.com/office/drawing/2018/hyperlinkcolor" val="tx"/>
                    </a:ext>
                  </a:extLst>
                </a:hlinkClick>
              </a:rPr>
              <a:t>TEMPLATES</a:t>
            </a:r>
            <a:r>
              <a:rPr lang="en-US" sz="1800" i="1" cap="none" dirty="0"/>
              <a:t> – CPSA is constantly building and upgrading our catalog of templates to make your job easier!</a:t>
            </a:r>
          </a:p>
          <a:p>
            <a:pPr marL="342900" indent="-342900" algn="l">
              <a:buFont typeface="Arial" panose="020B0604020202020204" pitchFamily="34" charset="0"/>
              <a:buChar char="•"/>
            </a:pPr>
            <a:r>
              <a:rPr lang="en-US" sz="1800" b="1" i="1" cap="none" dirty="0">
                <a:hlinkClick r:id="rId4">
                  <a:extLst>
                    <a:ext uri="{A12FA001-AC4F-418D-AE19-62706E023703}">
                      <ahyp:hlinkClr xmlns:ahyp="http://schemas.microsoft.com/office/drawing/2018/hyperlinkcolor" val="tx"/>
                    </a:ext>
                  </a:extLst>
                </a:hlinkClick>
              </a:rPr>
              <a:t>WEBINARS</a:t>
            </a:r>
            <a:r>
              <a:rPr lang="en-US" sz="1800" b="1" i="1" cap="none" dirty="0"/>
              <a:t> </a:t>
            </a:r>
            <a:r>
              <a:rPr lang="en-US" sz="1800" i="1" cap="none" dirty="0"/>
              <a:t>- Our “virtual” training sessions led by industry experts, at your convenience.</a:t>
            </a:r>
          </a:p>
          <a:p>
            <a:pPr marL="342900" indent="-342900" algn="l">
              <a:buFont typeface="Arial" panose="020B0604020202020204" pitchFamily="34" charset="0"/>
              <a:buChar char="•"/>
            </a:pPr>
            <a:r>
              <a:rPr lang="en-US" sz="1800" b="1" i="1" cap="none" dirty="0">
                <a:hlinkClick r:id="rId5">
                  <a:extLst>
                    <a:ext uri="{A12FA001-AC4F-418D-AE19-62706E023703}">
                      <ahyp:hlinkClr xmlns:ahyp="http://schemas.microsoft.com/office/drawing/2018/hyperlinkcolor" val="tx"/>
                    </a:ext>
                  </a:extLst>
                </a:hlinkClick>
              </a:rPr>
              <a:t>PODCASTS</a:t>
            </a:r>
            <a:r>
              <a:rPr lang="en-US" sz="1800" b="1" i="1" cap="none" dirty="0"/>
              <a:t> </a:t>
            </a:r>
            <a:r>
              <a:rPr lang="en-US" sz="1800" i="1" cap="none" dirty="0"/>
              <a:t>- Take the sales experts wherever you go!</a:t>
            </a:r>
          </a:p>
          <a:p>
            <a:pPr marL="342900" indent="-342900" algn="l">
              <a:buFont typeface="Arial" panose="020B0604020202020204" pitchFamily="34" charset="0"/>
              <a:buChar char="•"/>
            </a:pPr>
            <a:r>
              <a:rPr lang="en-US" sz="1800" b="1" i="1" cap="none" dirty="0">
                <a:hlinkClick r:id="rId6">
                  <a:extLst>
                    <a:ext uri="{A12FA001-AC4F-418D-AE19-62706E023703}">
                      <ahyp:hlinkClr xmlns:ahyp="http://schemas.microsoft.com/office/drawing/2018/hyperlinkcolor" val="tx"/>
                    </a:ext>
                  </a:extLst>
                </a:hlinkClick>
              </a:rPr>
              <a:t>LEARNING HUB </a:t>
            </a:r>
            <a:r>
              <a:rPr lang="en-US" sz="1800" i="1" cap="none" dirty="0"/>
              <a:t>- Check out the latest sales articles, white papers, and </a:t>
            </a:r>
            <a:r>
              <a:rPr lang="en-US" sz="1800" i="1" cap="none" dirty="0" err="1"/>
              <a:t>ebooks</a:t>
            </a:r>
            <a:endParaRPr lang="en-US" sz="1800" dirty="0"/>
          </a:p>
        </p:txBody>
      </p:sp>
      <p:sp>
        <p:nvSpPr>
          <p:cNvPr id="6" name="Slide Number Placeholder 3">
            <a:extLst>
              <a:ext uri="{FF2B5EF4-FFF2-40B4-BE49-F238E27FC236}">
                <a16:creationId xmlns:a16="http://schemas.microsoft.com/office/drawing/2014/main" id="{3143199F-5699-43D2-9D47-E8F5C1795FC9}"/>
              </a:ext>
            </a:extLst>
          </p:cNvPr>
          <p:cNvSpPr>
            <a:spLocks noGrp="1"/>
          </p:cNvSpPr>
          <p:nvPr>
            <p:ph type="sldNum" sz="quarter" idx="12"/>
          </p:nvPr>
        </p:nvSpPr>
        <p:spPr>
          <a:xfrm>
            <a:off x="327428" y="6356352"/>
            <a:ext cx="609600" cy="365125"/>
          </a:xfrm>
        </p:spPr>
        <p:txBody>
          <a:bodyPr/>
          <a:lstStyle/>
          <a:p>
            <a:pPr defTabSz="457200"/>
            <a:fld id="{334C5153-70F3-9C47-B2BA-087581A486FC}" type="slidenum">
              <a:rPr lang="en-US">
                <a:solidFill>
                  <a:prstClr val="white"/>
                </a:solidFill>
              </a:rPr>
              <a:pPr defTabSz="457200"/>
              <a:t>9</a:t>
            </a:fld>
            <a:endParaRPr lang="en-US">
              <a:solidFill>
                <a:prstClr val="white"/>
              </a:solidFill>
            </a:endParaRPr>
          </a:p>
        </p:txBody>
      </p:sp>
    </p:spTree>
    <p:extLst>
      <p:ext uri="{BB962C8B-B14F-4D97-AF65-F5344CB8AC3E}">
        <p14:creationId xmlns:p14="http://schemas.microsoft.com/office/powerpoint/2010/main" val="1930096216"/>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0096D2"/>
      </a:dk2>
      <a:lt2>
        <a:srgbClr val="EAEAEA"/>
      </a:lt2>
      <a:accent1>
        <a:srgbClr val="0096D2"/>
      </a:accent1>
      <a:accent2>
        <a:srgbClr val="797C7F"/>
      </a:accent2>
      <a:accent3>
        <a:srgbClr val="0096D2"/>
      </a:accent3>
      <a:accent4>
        <a:srgbClr val="797C7F"/>
      </a:accent4>
      <a:accent5>
        <a:srgbClr val="0096D2"/>
      </a:accent5>
      <a:accent6>
        <a:srgbClr val="797C7F"/>
      </a:accent6>
      <a:hlink>
        <a:srgbClr val="797C7F"/>
      </a:hlink>
      <a:folHlink>
        <a:srgbClr val="797C7F"/>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493</Words>
  <Application>Microsoft Office PowerPoint</Application>
  <PresentationFormat>Widescreen</PresentationFormat>
  <Paragraphs>55</Paragraphs>
  <Slides>10</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Century Gothic</vt:lpstr>
      <vt:lpstr>1_Office Theme</vt:lpstr>
      <vt:lpstr>High-powered sales planning,  A 3-WEEK strategy GUIDE</vt:lpstr>
      <vt:lpstr>PowerPoint Presentation</vt:lpstr>
      <vt:lpstr>PowerPoint Presentation</vt:lpstr>
      <vt:lpstr>Give Yourself The Best Opportunity to Succeed</vt:lpstr>
      <vt:lpstr>Check in with Your Marketing Department</vt:lpstr>
      <vt:lpstr>Do Not Ignore Your CRM</vt:lpstr>
      <vt:lpstr>Never Stop Learning</vt:lpstr>
      <vt:lpstr>How often do you check in with your marketing department?   Pair up with a partner and hold each other accountable for  weekly check ins with your marketing to get updates on products, communications, and even leads!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High-powered sales planning,  A 3-WEEK strategy GUIDE</dc:title>
  <dc:creator>Rupelyn Osorio</dc:creator>
  <cp:lastModifiedBy>Rupelyn Osorio</cp:lastModifiedBy>
  <cp:revision>2</cp:revision>
  <dcterms:created xsi:type="dcterms:W3CDTF">2019-03-28T22:22:15Z</dcterms:created>
  <dcterms:modified xsi:type="dcterms:W3CDTF">2019-03-28T22:29:29Z</dcterms:modified>
</cp:coreProperties>
</file>